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8"/>
  </p:notesMasterIdLst>
  <p:handoutMasterIdLst>
    <p:handoutMasterId r:id="rId59"/>
  </p:handoutMasterIdLst>
  <p:sldIdLst>
    <p:sldId id="322" r:id="rId3"/>
    <p:sldId id="384" r:id="rId4"/>
    <p:sldId id="368" r:id="rId5"/>
    <p:sldId id="367" r:id="rId6"/>
    <p:sldId id="380" r:id="rId7"/>
    <p:sldId id="420" r:id="rId8"/>
    <p:sldId id="421" r:id="rId9"/>
    <p:sldId id="414" r:id="rId10"/>
    <p:sldId id="423" r:id="rId11"/>
    <p:sldId id="430" r:id="rId12"/>
    <p:sldId id="424" r:id="rId13"/>
    <p:sldId id="425" r:id="rId14"/>
    <p:sldId id="426" r:id="rId15"/>
    <p:sldId id="427" r:id="rId16"/>
    <p:sldId id="428" r:id="rId17"/>
    <p:sldId id="429" r:id="rId18"/>
    <p:sldId id="415" r:id="rId19"/>
    <p:sldId id="391" r:id="rId20"/>
    <p:sldId id="392" r:id="rId21"/>
    <p:sldId id="393" r:id="rId22"/>
    <p:sldId id="394" r:id="rId23"/>
    <p:sldId id="395" r:id="rId24"/>
    <p:sldId id="398" r:id="rId25"/>
    <p:sldId id="396" r:id="rId26"/>
    <p:sldId id="366" r:id="rId27"/>
    <p:sldId id="354" r:id="rId28"/>
    <p:sldId id="375" r:id="rId29"/>
    <p:sldId id="376" r:id="rId30"/>
    <p:sldId id="377" r:id="rId31"/>
    <p:sldId id="397" r:id="rId32"/>
    <p:sldId id="390" r:id="rId33"/>
    <p:sldId id="411" r:id="rId34"/>
    <p:sldId id="412" r:id="rId35"/>
    <p:sldId id="365" r:id="rId36"/>
    <p:sldId id="387" r:id="rId37"/>
    <p:sldId id="413" r:id="rId38"/>
    <p:sldId id="358" r:id="rId39"/>
    <p:sldId id="399" r:id="rId40"/>
    <p:sldId id="400" r:id="rId41"/>
    <p:sldId id="388" r:id="rId42"/>
    <p:sldId id="389" r:id="rId43"/>
    <p:sldId id="355" r:id="rId44"/>
    <p:sldId id="357" r:id="rId45"/>
    <p:sldId id="356" r:id="rId46"/>
    <p:sldId id="378" r:id="rId47"/>
    <p:sldId id="361" r:id="rId48"/>
    <p:sldId id="373" r:id="rId49"/>
    <p:sldId id="370" r:id="rId50"/>
    <p:sldId id="362" r:id="rId51"/>
    <p:sldId id="371" r:id="rId52"/>
    <p:sldId id="401" r:id="rId53"/>
    <p:sldId id="402" r:id="rId54"/>
    <p:sldId id="406" r:id="rId55"/>
    <p:sldId id="326" r:id="rId56"/>
    <p:sldId id="287" r:id="rId57"/>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181E1"/>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4" autoAdjust="0"/>
    <p:restoredTop sz="99497" autoAdjust="0"/>
  </p:normalViewPr>
  <p:slideViewPr>
    <p:cSldViewPr>
      <p:cViewPr varScale="1">
        <p:scale>
          <a:sx n="98" d="100"/>
          <a:sy n="98" d="100"/>
        </p:scale>
        <p:origin x="62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03438F-8FB3-4635-9692-EBD74320DD44}" type="datetimeFigureOut">
              <a:rPr lang="tr-TR" smtClean="0"/>
              <a:t>10.11.2020</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5620D8-95BC-4DD4-9FC5-75EF9D5E693D}" type="slidenum">
              <a:rPr lang="tr-TR" smtClean="0"/>
              <a:t>‹#›</a:t>
            </a:fld>
            <a:endParaRPr lang="tr-TR"/>
          </a:p>
        </p:txBody>
      </p:sp>
    </p:spTree>
    <p:extLst>
      <p:ext uri="{BB962C8B-B14F-4D97-AF65-F5344CB8AC3E}">
        <p14:creationId xmlns:p14="http://schemas.microsoft.com/office/powerpoint/2010/main" val="2171730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1B5CA2-4A57-474A-B551-8A6C7713D655}" type="datetimeFigureOut">
              <a:rPr lang="tr-TR" smtClean="0"/>
              <a:pPr/>
              <a:t>10.11.2020</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517A8A-093F-4E5A-BD4D-B13789C856CB}" type="slidenum">
              <a:rPr lang="tr-TR" smtClean="0"/>
              <a:pPr/>
              <a:t>‹#›</a:t>
            </a:fld>
            <a:endParaRPr lang="tr-TR"/>
          </a:p>
        </p:txBody>
      </p:sp>
    </p:spTree>
    <p:extLst>
      <p:ext uri="{BB962C8B-B14F-4D97-AF65-F5344CB8AC3E}">
        <p14:creationId xmlns:p14="http://schemas.microsoft.com/office/powerpoint/2010/main" val="408479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pPr/>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2403535400"/>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501824940"/>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722440911"/>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2810871693"/>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4240091250"/>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895959501"/>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815133034"/>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860431105"/>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3505802917"/>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pPr/>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3538794029"/>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pPr/>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150510990"/>
      </p:ext>
    </p:extLst>
  </p:cSld>
  <p:clrMapOvr>
    <a:masterClrMapping/>
  </p:clrMapOvr>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pPr/>
              <a:t>11/10/2020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pPr/>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8000">
        <p:strips dir="ru"/>
      </p:transition>
    </mc:Choice>
    <mc:Fallback xmlns="">
      <p:transition spd="slow">
        <p:strips dir="ru"/>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http://www.tohumotizmportali.org/"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5940152" y="2211710"/>
            <a:ext cx="2914694" cy="2736304"/>
          </a:xfrm>
          <a:prstGeom prst="rect">
            <a:avLst/>
          </a:prstGeom>
        </p:spPr>
      </p:pic>
      <p:sp>
        <p:nvSpPr>
          <p:cNvPr id="6" name="TextBox 3"/>
          <p:cNvSpPr txBox="1"/>
          <p:nvPr/>
        </p:nvSpPr>
        <p:spPr>
          <a:xfrm>
            <a:off x="971600" y="1707654"/>
            <a:ext cx="5079471" cy="1692771"/>
          </a:xfrm>
          <a:prstGeom prst="rect">
            <a:avLst/>
          </a:prstGeom>
          <a:noFill/>
        </p:spPr>
        <p:txBody>
          <a:bodyPr wrap="square">
            <a:spAutoFit/>
          </a:bodyPr>
          <a:lstStyle/>
          <a:p>
            <a:pPr algn="ctr" fontAlgn="auto">
              <a:spcBef>
                <a:spcPts val="0"/>
              </a:spcBef>
              <a:spcAft>
                <a:spcPts val="0"/>
              </a:spcAft>
              <a:defRPr/>
            </a:pPr>
            <a:r>
              <a:rPr lang="tr-TR" altLang="ko-KR" sz="3600" b="1" dirty="0" smtClean="0">
                <a:solidFill>
                  <a:schemeClr val="tx2">
                    <a:lumMod val="60000"/>
                    <a:lumOff val="40000"/>
                  </a:schemeClr>
                </a:solidFill>
                <a:latin typeface="Arial" pitchFamily="34" charset="0"/>
                <a:cs typeface="Arial" pitchFamily="34" charset="0"/>
              </a:rPr>
              <a:t>ENGELLERİ AŞMADA ÖNCE AİLE PROJESİ</a:t>
            </a:r>
          </a:p>
          <a:p>
            <a:pPr algn="ctr" fontAlgn="auto">
              <a:spcBef>
                <a:spcPts val="0"/>
              </a:spcBef>
              <a:spcAft>
                <a:spcPts val="0"/>
              </a:spcAft>
              <a:defRPr/>
            </a:pPr>
            <a:r>
              <a:rPr kumimoji="0" lang="tr-TR" altLang="ko-KR" sz="3200" b="1" i="1" dirty="0" smtClean="0">
                <a:solidFill>
                  <a:srgbClr val="92D050"/>
                </a:solidFill>
                <a:latin typeface="Arial" pitchFamily="34" charset="0"/>
                <a:cs typeface="Arial" pitchFamily="34" charset="0"/>
              </a:rPr>
              <a:t>ÖĞRETMEN EĞİTİMLERİ</a:t>
            </a:r>
            <a:endParaRPr kumimoji="0" lang="en-US" altLang="ko-KR" sz="3200" b="1" i="1" dirty="0">
              <a:solidFill>
                <a:srgbClr val="92D050"/>
              </a:solidFill>
              <a:latin typeface="Arial" pitchFamily="34" charset="0"/>
              <a:cs typeface="Arial" pitchFamily="34" charset="0"/>
            </a:endParaRPr>
          </a:p>
        </p:txBody>
      </p:sp>
      <p:pic>
        <p:nvPicPr>
          <p:cNvPr id="8" name="8 Resim" descr="ab_baskanligi_yazisiz.jpg"/>
          <p:cNvPicPr>
            <a:picLocks noChangeAspect="1"/>
          </p:cNvPicPr>
          <p:nvPr/>
        </p:nvPicPr>
        <p:blipFill>
          <a:blip r:embed="rId3" cstate="print"/>
          <a:stretch>
            <a:fillRect/>
          </a:stretch>
        </p:blipFill>
        <p:spPr>
          <a:xfrm>
            <a:off x="50829" y="144257"/>
            <a:ext cx="1928883" cy="1059341"/>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2933" y="106570"/>
            <a:ext cx="1296144" cy="1296144"/>
          </a:xfrm>
          <a:prstGeom prst="rect">
            <a:avLst/>
          </a:prstGeom>
        </p:spPr>
      </p:pic>
      <p:pic>
        <p:nvPicPr>
          <p:cNvPr id="10" name="Resim 9"/>
          <p:cNvPicPr/>
          <p:nvPr/>
        </p:nvPicPr>
        <p:blipFill>
          <a:blip r:embed="rId5">
            <a:extLst>
              <a:ext uri="{28A0092B-C50C-407E-A947-70E740481C1C}">
                <a14:useLocalDpi xmlns:a14="http://schemas.microsoft.com/office/drawing/2010/main" val="0"/>
              </a:ext>
            </a:extLst>
          </a:blip>
          <a:stretch>
            <a:fillRect/>
          </a:stretch>
        </p:blipFill>
        <p:spPr>
          <a:xfrm>
            <a:off x="2267744" y="160065"/>
            <a:ext cx="1829683" cy="1116874"/>
          </a:xfrm>
          <a:prstGeom prst="rect">
            <a:avLst/>
          </a:prstGeom>
        </p:spPr>
      </p:pic>
      <p:pic>
        <p:nvPicPr>
          <p:cNvPr id="11" name="Resim 10"/>
          <p:cNvPicPr/>
          <p:nvPr/>
        </p:nvPicPr>
        <p:blipFill>
          <a:blip r:embed="rId6" cstate="print">
            <a:extLst>
              <a:ext uri="{28A0092B-C50C-407E-A947-70E740481C1C}">
                <a14:useLocalDpi xmlns:a14="http://schemas.microsoft.com/office/drawing/2010/main" val="0"/>
              </a:ext>
            </a:extLst>
          </a:blip>
          <a:stretch>
            <a:fillRect/>
          </a:stretch>
        </p:blipFill>
        <p:spPr>
          <a:xfrm>
            <a:off x="4419036" y="106570"/>
            <a:ext cx="2592288" cy="1134714"/>
          </a:xfrm>
          <a:prstGeom prst="rect">
            <a:avLst/>
          </a:prstGeom>
        </p:spPr>
      </p:pic>
    </p:spTree>
    <p:extLst>
      <p:ext uri="{BB962C8B-B14F-4D97-AF65-F5344CB8AC3E}">
        <p14:creationId xmlns:p14="http://schemas.microsoft.com/office/powerpoint/2010/main" val="359023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907704" y="1275606"/>
            <a:ext cx="6513186" cy="1815882"/>
          </a:xfrm>
          <a:prstGeom prst="rect">
            <a:avLst/>
          </a:prstGeom>
        </p:spPr>
        <p:txBody>
          <a:bodyPr wrap="square">
            <a:spAutoFit/>
          </a:bodyPr>
          <a:lstStyle/>
          <a:p>
            <a:pPr marL="285750" lvl="0" indent="-285750" algn="just" latinLnBrk="0">
              <a:buFont typeface="Arial" panose="020B0604020202020204" pitchFamily="34" charset="0"/>
              <a:buChar char="•"/>
              <a:defRPr/>
            </a:pPr>
            <a:r>
              <a:rPr lang="tr-TR" sz="1600" kern="0" dirty="0" smtClean="0"/>
              <a:t>Çocuklara ne yapılmasını ve ne yapılmamasını öğretmek amacıyla öğrencinin öğretmen etkinlikleri sırasında </a:t>
            </a:r>
            <a:r>
              <a:rPr lang="tr-TR" sz="1600" kern="0" dirty="0" err="1" smtClean="0"/>
              <a:t>pekiştireci</a:t>
            </a:r>
            <a:r>
              <a:rPr lang="tr-TR" sz="1600" kern="0" dirty="0" smtClean="0"/>
              <a:t> almasını engellemektir. </a:t>
            </a:r>
          </a:p>
          <a:p>
            <a:pPr marL="285750" lvl="0" indent="-285750" algn="just" latinLnBrk="0">
              <a:buFont typeface="Wingdings" panose="05000000000000000000" pitchFamily="2" charset="2"/>
              <a:buChar char="Ø"/>
              <a:defRPr/>
            </a:pPr>
            <a:endParaRPr lang="tr-TR" sz="1600" kern="0" dirty="0" smtClean="0"/>
          </a:p>
          <a:p>
            <a:pPr marL="285750" lvl="0" indent="-285750" algn="just" latinLnBrk="0">
              <a:buFont typeface="Wingdings" panose="05000000000000000000" pitchFamily="2" charset="2"/>
              <a:buChar char="Ø"/>
              <a:defRPr/>
            </a:pPr>
            <a:r>
              <a:rPr lang="tr-TR" sz="1600" kern="0" dirty="0" smtClean="0"/>
              <a:t>Örneğin, çocuk yemek esnasında istenmeyen davranış sergilerse problem davranış ortadan kalkana kadar çocuğun önünden yemek alınır.</a:t>
            </a:r>
            <a:endParaRPr lang="tr-TR" sz="1600" kern="0" dirty="0" smtClean="0"/>
          </a:p>
        </p:txBody>
      </p:sp>
      <p:sp>
        <p:nvSpPr>
          <p:cNvPr id="4" name="4 Dikdörtgen"/>
          <p:cNvSpPr/>
          <p:nvPr/>
        </p:nvSpPr>
        <p:spPr>
          <a:xfrm>
            <a:off x="2195736" y="339502"/>
            <a:ext cx="6585194" cy="769441"/>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Mola</a:t>
            </a:r>
            <a:endParaRPr lang="tr-TR" sz="2400" b="1" kern="0" dirty="0">
              <a:solidFill>
                <a:srgbClr val="0070C0"/>
              </a:solidFill>
            </a:endParaRPr>
          </a:p>
        </p:txBody>
      </p:sp>
    </p:spTree>
    <p:extLst>
      <p:ext uri="{BB962C8B-B14F-4D97-AF65-F5344CB8AC3E}">
        <p14:creationId xmlns:p14="http://schemas.microsoft.com/office/powerpoint/2010/main" val="12065250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907704" y="1275606"/>
            <a:ext cx="6513186" cy="830997"/>
          </a:xfrm>
          <a:prstGeom prst="rect">
            <a:avLst/>
          </a:prstGeom>
        </p:spPr>
        <p:txBody>
          <a:bodyPr wrap="square">
            <a:spAutoFit/>
          </a:bodyPr>
          <a:lstStyle/>
          <a:p>
            <a:pPr marL="285750" lvl="0" indent="-285750" algn="just" latinLnBrk="0">
              <a:buFont typeface="Arial" panose="020B0604020202020204" pitchFamily="34" charset="0"/>
              <a:buChar char="•"/>
              <a:defRPr/>
            </a:pPr>
            <a:r>
              <a:rPr lang="tr-TR" sz="1600" kern="0" dirty="0"/>
              <a:t>Tepkinin bedeli, uygun olmayan davranışı izleyen biçimde, elde ettiği ödüllerin (</a:t>
            </a:r>
            <a:r>
              <a:rPr lang="tr-TR" sz="1600" kern="0" dirty="0" smtClean="0"/>
              <a:t>yıldız</a:t>
            </a:r>
            <a:r>
              <a:rPr lang="tr-TR" sz="1600" kern="0" dirty="0"/>
              <a:t>, gülen yüz) geriye alınmasıdır.</a:t>
            </a:r>
          </a:p>
          <a:p>
            <a:pPr marL="285750" lvl="0" indent="-285750" algn="just" latinLnBrk="0">
              <a:buFont typeface="Arial" panose="020B0604020202020204" pitchFamily="34" charset="0"/>
              <a:buChar char="•"/>
              <a:defRPr/>
            </a:pPr>
            <a:r>
              <a:rPr lang="tr-TR" sz="1600" kern="0" dirty="0" smtClean="0"/>
              <a:t>Örneğin, çalışma esnasında istediği kitabın verilmemesi</a:t>
            </a:r>
            <a:endParaRPr lang="tr-TR" sz="1600" kern="0" dirty="0"/>
          </a:p>
        </p:txBody>
      </p:sp>
      <p:sp>
        <p:nvSpPr>
          <p:cNvPr id="4" name="4 Dikdörtgen"/>
          <p:cNvSpPr/>
          <p:nvPr/>
        </p:nvSpPr>
        <p:spPr>
          <a:xfrm>
            <a:off x="2195736" y="339502"/>
            <a:ext cx="6585194" cy="769441"/>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Tepkinin Bedeli</a:t>
            </a:r>
            <a:endParaRPr lang="tr-TR" sz="2400" b="1" kern="0" dirty="0">
              <a:solidFill>
                <a:srgbClr val="0070C0"/>
              </a:solidFill>
            </a:endParaRPr>
          </a:p>
        </p:txBody>
      </p:sp>
    </p:spTree>
    <p:extLst>
      <p:ext uri="{BB962C8B-B14F-4D97-AF65-F5344CB8AC3E}">
        <p14:creationId xmlns:p14="http://schemas.microsoft.com/office/powerpoint/2010/main" val="14117755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907704" y="1275606"/>
            <a:ext cx="6513186" cy="1077218"/>
          </a:xfrm>
          <a:prstGeom prst="rect">
            <a:avLst/>
          </a:prstGeom>
        </p:spPr>
        <p:txBody>
          <a:bodyPr wrap="square">
            <a:spAutoFit/>
          </a:bodyPr>
          <a:lstStyle/>
          <a:p>
            <a:pPr marL="285750" lvl="0" indent="-285750" algn="just" latinLnBrk="0">
              <a:buFont typeface="Arial" panose="020B0604020202020204" pitchFamily="34" charset="0"/>
              <a:buChar char="•"/>
              <a:defRPr/>
            </a:pPr>
            <a:r>
              <a:rPr lang="tr-TR" sz="1600" kern="0" dirty="0" smtClean="0"/>
              <a:t>Uygun olmayan problem davranışın kalıcı olmasına neden olan olumlu </a:t>
            </a:r>
            <a:r>
              <a:rPr lang="tr-TR" sz="1600" kern="0" dirty="0" err="1" smtClean="0"/>
              <a:t>pekiştirecin</a:t>
            </a:r>
            <a:r>
              <a:rPr lang="tr-TR" sz="1600" kern="0" dirty="0" smtClean="0"/>
              <a:t> sonlandırılması ya da geri çekilmesi</a:t>
            </a:r>
          </a:p>
          <a:p>
            <a:pPr marL="285750" lvl="0" indent="-285750" algn="just" latinLnBrk="0">
              <a:buFont typeface="Wingdings" panose="05000000000000000000" pitchFamily="2" charset="2"/>
              <a:buChar char="Ø"/>
              <a:defRPr/>
            </a:pPr>
            <a:r>
              <a:rPr lang="tr-TR" sz="1600" kern="0" dirty="0" smtClean="0"/>
              <a:t>Örneğin, bağırma, ayağa kalkma, vurma gibi davranışlarda öğretmenin davranışa tepki göstermemesi</a:t>
            </a:r>
            <a:endParaRPr lang="tr-TR" sz="1600" kern="0" dirty="0" smtClean="0"/>
          </a:p>
        </p:txBody>
      </p:sp>
      <p:sp>
        <p:nvSpPr>
          <p:cNvPr id="4" name="4 Dikdörtgen"/>
          <p:cNvSpPr/>
          <p:nvPr/>
        </p:nvSpPr>
        <p:spPr>
          <a:xfrm>
            <a:off x="2195736" y="339502"/>
            <a:ext cx="6585194" cy="769441"/>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Sönme</a:t>
            </a:r>
            <a:endParaRPr lang="tr-TR" sz="2400" b="1" kern="0" dirty="0">
              <a:solidFill>
                <a:srgbClr val="0070C0"/>
              </a:solidFill>
            </a:endParaRPr>
          </a:p>
        </p:txBody>
      </p:sp>
    </p:spTree>
    <p:extLst>
      <p:ext uri="{BB962C8B-B14F-4D97-AF65-F5344CB8AC3E}">
        <p14:creationId xmlns:p14="http://schemas.microsoft.com/office/powerpoint/2010/main" val="1759277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907704" y="1275606"/>
            <a:ext cx="6513186" cy="830997"/>
          </a:xfrm>
          <a:prstGeom prst="rect">
            <a:avLst/>
          </a:prstGeom>
        </p:spPr>
        <p:txBody>
          <a:bodyPr wrap="square">
            <a:spAutoFit/>
          </a:bodyPr>
          <a:lstStyle/>
          <a:p>
            <a:pPr marL="285750" lvl="0" indent="-285750" algn="just" latinLnBrk="0">
              <a:buFont typeface="Arial" panose="020B0604020202020204" pitchFamily="34" charset="0"/>
              <a:buChar char="•"/>
              <a:defRPr/>
            </a:pPr>
            <a:r>
              <a:rPr lang="tr-TR" sz="1600" kern="0" dirty="0" smtClean="0"/>
              <a:t>Problem davranışla aynı işlevi olan davranışlar belirlenir.</a:t>
            </a:r>
          </a:p>
          <a:p>
            <a:pPr marL="285750" lvl="0" indent="-285750" algn="just" latinLnBrk="0">
              <a:buFont typeface="Wingdings" panose="05000000000000000000" pitchFamily="2" charset="2"/>
              <a:buChar char="Ø"/>
              <a:defRPr/>
            </a:pPr>
            <a:r>
              <a:rPr lang="tr-TR" sz="1600" kern="0" dirty="0" smtClean="0"/>
              <a:t>Örneğin, çocuk öfke nöbeti anında saçlarını yoluyorsa ellerine oyuncak verebilir ya da cebine sokması sağlanabilir. </a:t>
            </a:r>
            <a:endParaRPr lang="tr-TR" sz="1600" kern="0" dirty="0" smtClean="0"/>
          </a:p>
        </p:txBody>
      </p:sp>
      <p:sp>
        <p:nvSpPr>
          <p:cNvPr id="4" name="4 Dikdörtgen"/>
          <p:cNvSpPr/>
          <p:nvPr/>
        </p:nvSpPr>
        <p:spPr>
          <a:xfrm>
            <a:off x="2195736" y="339502"/>
            <a:ext cx="6585194" cy="769441"/>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Ayrımlı Pekiştirme</a:t>
            </a:r>
            <a:endParaRPr lang="tr-TR" sz="2400" b="1" kern="0" dirty="0">
              <a:solidFill>
                <a:srgbClr val="0070C0"/>
              </a:solidFill>
            </a:endParaRPr>
          </a:p>
        </p:txBody>
      </p:sp>
    </p:spTree>
    <p:extLst>
      <p:ext uri="{BB962C8B-B14F-4D97-AF65-F5344CB8AC3E}">
        <p14:creationId xmlns:p14="http://schemas.microsoft.com/office/powerpoint/2010/main" val="4335121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907704" y="1275606"/>
            <a:ext cx="6513186" cy="1815882"/>
          </a:xfrm>
          <a:prstGeom prst="rect">
            <a:avLst/>
          </a:prstGeom>
        </p:spPr>
        <p:txBody>
          <a:bodyPr wrap="square">
            <a:spAutoFit/>
          </a:bodyPr>
          <a:lstStyle/>
          <a:p>
            <a:pPr marL="285750" lvl="0" indent="-285750" algn="just" latinLnBrk="0">
              <a:buFont typeface="Arial" panose="020B0604020202020204" pitchFamily="34" charset="0"/>
              <a:buChar char="•"/>
              <a:defRPr/>
            </a:pPr>
            <a:r>
              <a:rPr lang="tr-TR" sz="1600" kern="0" dirty="0"/>
              <a:t>Akranlarla etkileşim sağlama amacı bireyde uygun olmayan davranışların ortaya çıkmasını engelleyebilir. Bu strateji öğrencinin akranlarıyla etkileşimini arttırır, çözüm üretmek için fırsatlar yaratır. Ayrıca uygun olmayan davranış akran etkileşimiyle okulda çözülür ve diğer yöntemlere göre daha çok </a:t>
            </a:r>
            <a:r>
              <a:rPr lang="tr-TR" sz="1600" kern="0" dirty="0" err="1"/>
              <a:t>pekiştireç</a:t>
            </a:r>
            <a:r>
              <a:rPr lang="tr-TR" sz="1600" kern="0" dirty="0"/>
              <a:t> sağlayıcı olması nedeniyle </a:t>
            </a:r>
            <a:r>
              <a:rPr lang="tr-TR" sz="1600" kern="0" dirty="0" smtClean="0"/>
              <a:t>davranışın </a:t>
            </a:r>
            <a:r>
              <a:rPr lang="tr-TR" sz="1600" kern="0" dirty="0"/>
              <a:t>sürekliliği de sağlanabilir.</a:t>
            </a:r>
            <a:endParaRPr lang="tr-TR" sz="1600" kern="0" dirty="0" smtClean="0"/>
          </a:p>
        </p:txBody>
      </p:sp>
      <p:sp>
        <p:nvSpPr>
          <p:cNvPr id="4" name="4 Dikdörtgen"/>
          <p:cNvSpPr/>
          <p:nvPr/>
        </p:nvSpPr>
        <p:spPr>
          <a:xfrm>
            <a:off x="2195736" y="339502"/>
            <a:ext cx="6585194" cy="769441"/>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Akran Etkileşimi</a:t>
            </a:r>
            <a:endParaRPr lang="tr-TR" sz="2400" b="1" kern="0" dirty="0">
              <a:solidFill>
                <a:srgbClr val="0070C0"/>
              </a:solidFill>
            </a:endParaRPr>
          </a:p>
        </p:txBody>
      </p:sp>
    </p:spTree>
    <p:extLst>
      <p:ext uri="{BB962C8B-B14F-4D97-AF65-F5344CB8AC3E}">
        <p14:creationId xmlns:p14="http://schemas.microsoft.com/office/powerpoint/2010/main" val="11489452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907704" y="1275606"/>
            <a:ext cx="6513186" cy="1169551"/>
          </a:xfrm>
          <a:prstGeom prst="rect">
            <a:avLst/>
          </a:prstGeom>
        </p:spPr>
        <p:txBody>
          <a:bodyPr wrap="square">
            <a:spAutoFit/>
          </a:bodyPr>
          <a:lstStyle/>
          <a:p>
            <a:pPr marL="285750" lvl="0" indent="-285750" algn="just" latinLnBrk="0">
              <a:buFont typeface="Arial" panose="020B0604020202020204" pitchFamily="34" charset="0"/>
              <a:buChar char="•"/>
              <a:defRPr/>
            </a:pPr>
            <a:r>
              <a:rPr lang="tr-TR" sz="1400" kern="0" dirty="0"/>
              <a:t>Düzeltme uygulamasında </a:t>
            </a:r>
            <a:r>
              <a:rPr lang="tr-TR" sz="1400" kern="0" dirty="0" smtClean="0"/>
              <a:t>çocuğun </a:t>
            </a:r>
            <a:r>
              <a:rPr lang="tr-TR" sz="1400" kern="0" dirty="0"/>
              <a:t>çevreyi uygun olmayan davranış öncesindeki </a:t>
            </a:r>
            <a:r>
              <a:rPr lang="tr-TR" sz="1400" kern="0" dirty="0" smtClean="0"/>
              <a:t>durumuna </a:t>
            </a:r>
            <a:r>
              <a:rPr lang="tr-TR" sz="1400" kern="0" dirty="0"/>
              <a:t>getirmesidir.</a:t>
            </a:r>
          </a:p>
          <a:p>
            <a:pPr marL="285750" lvl="0" indent="-285750" algn="just" latinLnBrk="0">
              <a:buFont typeface="Arial" panose="020B0604020202020204" pitchFamily="34" charset="0"/>
              <a:buChar char="•"/>
              <a:defRPr/>
            </a:pPr>
            <a:r>
              <a:rPr lang="tr-TR" sz="1400" kern="0" dirty="0" smtClean="0"/>
              <a:t>Örneğin, duvarı </a:t>
            </a:r>
            <a:r>
              <a:rPr lang="tr-TR" sz="1400" kern="0" dirty="0"/>
              <a:t>karaladığında tüm duvarı temizletmek.</a:t>
            </a:r>
          </a:p>
          <a:p>
            <a:pPr marL="285750" lvl="0" indent="-285750" algn="just" latinLnBrk="0">
              <a:buFont typeface="Arial" panose="020B0604020202020204" pitchFamily="34" charset="0"/>
              <a:buChar char="•"/>
              <a:defRPr/>
            </a:pPr>
            <a:r>
              <a:rPr lang="tr-TR" sz="1400" kern="0" dirty="0" smtClean="0"/>
              <a:t>Uygun </a:t>
            </a:r>
            <a:r>
              <a:rPr lang="tr-TR" sz="1400" kern="0" dirty="0"/>
              <a:t>olmayan davranışın bir sonucu olarak davranışın uygun biçiminin daha fazla sayıda tekrarlatılması ve bir tür ceza olarak kullanılmasıdır</a:t>
            </a:r>
            <a:r>
              <a:rPr lang="tr-TR" sz="1400" kern="0" dirty="0" smtClean="0"/>
              <a:t>.</a:t>
            </a:r>
            <a:endParaRPr lang="tr-TR" sz="1400" kern="0" dirty="0"/>
          </a:p>
        </p:txBody>
      </p:sp>
      <p:sp>
        <p:nvSpPr>
          <p:cNvPr id="4" name="4 Dikdörtgen"/>
          <p:cNvSpPr/>
          <p:nvPr/>
        </p:nvSpPr>
        <p:spPr>
          <a:xfrm>
            <a:off x="2195736" y="339502"/>
            <a:ext cx="6585194" cy="769441"/>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Aşırı Düzeltme</a:t>
            </a:r>
            <a:endParaRPr lang="tr-TR" sz="2400" b="1" kern="0" dirty="0">
              <a:solidFill>
                <a:srgbClr val="0070C0"/>
              </a:solidFill>
            </a:endParaRPr>
          </a:p>
        </p:txBody>
      </p:sp>
    </p:spTree>
    <p:extLst>
      <p:ext uri="{BB962C8B-B14F-4D97-AF65-F5344CB8AC3E}">
        <p14:creationId xmlns:p14="http://schemas.microsoft.com/office/powerpoint/2010/main" val="40110238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907704" y="1275606"/>
            <a:ext cx="6513186" cy="338554"/>
          </a:xfrm>
          <a:prstGeom prst="rect">
            <a:avLst/>
          </a:prstGeom>
        </p:spPr>
        <p:txBody>
          <a:bodyPr wrap="square">
            <a:spAutoFit/>
          </a:bodyPr>
          <a:lstStyle/>
          <a:p>
            <a:pPr marL="285750" lvl="0" indent="-285750" algn="just" latinLnBrk="0">
              <a:buFont typeface="Arial" panose="020B0604020202020204" pitchFamily="34" charset="0"/>
              <a:buChar char="•"/>
              <a:defRPr/>
            </a:pPr>
            <a:r>
              <a:rPr lang="tr-TR" sz="1600" kern="0" dirty="0" smtClean="0"/>
              <a:t>Kullanılması önerilmemektedir. </a:t>
            </a:r>
            <a:r>
              <a:rPr lang="tr-TR" sz="1600" kern="0" dirty="0" smtClean="0"/>
              <a:t> </a:t>
            </a:r>
            <a:endParaRPr lang="tr-TR" sz="1600" kern="0" dirty="0" smtClean="0"/>
          </a:p>
        </p:txBody>
      </p:sp>
      <p:sp>
        <p:nvSpPr>
          <p:cNvPr id="4" name="4 Dikdörtgen"/>
          <p:cNvSpPr/>
          <p:nvPr/>
        </p:nvSpPr>
        <p:spPr>
          <a:xfrm>
            <a:off x="2195736" y="339502"/>
            <a:ext cx="6585194" cy="769441"/>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Bedensel Ceza</a:t>
            </a:r>
            <a:endParaRPr lang="tr-TR" sz="2400" b="1" kern="0" dirty="0">
              <a:solidFill>
                <a:srgbClr val="0070C0"/>
              </a:solidFill>
            </a:endParaRPr>
          </a:p>
        </p:txBody>
      </p:sp>
    </p:spTree>
    <p:extLst>
      <p:ext uri="{BB962C8B-B14F-4D97-AF65-F5344CB8AC3E}">
        <p14:creationId xmlns:p14="http://schemas.microsoft.com/office/powerpoint/2010/main" val="17025402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547664" y="915566"/>
            <a:ext cx="6513186" cy="2308324"/>
          </a:xfrm>
          <a:prstGeom prst="rect">
            <a:avLst/>
          </a:prstGeom>
        </p:spPr>
        <p:txBody>
          <a:bodyPr wrap="square">
            <a:spAutoFit/>
          </a:bodyPr>
          <a:lstStyle/>
          <a:p>
            <a:pPr lvl="0" algn="just" latinLnBrk="0">
              <a:defRPr/>
            </a:pPr>
            <a:r>
              <a:rPr lang="tr-TR" sz="1600" b="1" kern="0" dirty="0" smtClean="0"/>
              <a:t>2. Kendine Zarar Verici Davranışlar</a:t>
            </a:r>
          </a:p>
          <a:p>
            <a:pPr marL="285750" lvl="0" indent="-285750" algn="just" latinLnBrk="0">
              <a:buFont typeface="Arial" panose="020B0604020202020204" pitchFamily="34" charset="0"/>
              <a:buChar char="•"/>
              <a:defRPr/>
            </a:pPr>
            <a:r>
              <a:rPr lang="tr-TR" sz="1600" kern="0" dirty="0"/>
              <a:t>Davranış zincirini durdurma</a:t>
            </a:r>
          </a:p>
          <a:p>
            <a:pPr marL="285750" lvl="0" indent="-285750" algn="just" latinLnBrk="0">
              <a:buFont typeface="Arial" panose="020B0604020202020204" pitchFamily="34" charset="0"/>
              <a:buChar char="•"/>
              <a:defRPr/>
            </a:pPr>
            <a:r>
              <a:rPr lang="tr-TR" sz="1600" kern="0" dirty="0"/>
              <a:t>Mola</a:t>
            </a:r>
          </a:p>
          <a:p>
            <a:pPr marL="285750" lvl="0" indent="-285750" algn="just" latinLnBrk="0">
              <a:buFont typeface="Arial" panose="020B0604020202020204" pitchFamily="34" charset="0"/>
              <a:buChar char="•"/>
              <a:defRPr/>
            </a:pPr>
            <a:r>
              <a:rPr lang="tr-TR" sz="1600" kern="0" dirty="0"/>
              <a:t>Tepkinin bedeli</a:t>
            </a:r>
          </a:p>
          <a:p>
            <a:pPr marL="285750" lvl="0" indent="-285750" algn="just" latinLnBrk="0">
              <a:buFont typeface="Arial" panose="020B0604020202020204" pitchFamily="34" charset="0"/>
              <a:buChar char="•"/>
              <a:defRPr/>
            </a:pPr>
            <a:r>
              <a:rPr lang="tr-TR" sz="1600" kern="0" dirty="0" smtClean="0"/>
              <a:t>Ayrımlı pekiştirme</a:t>
            </a:r>
            <a:endParaRPr lang="tr-TR" sz="1600" kern="0" dirty="0"/>
          </a:p>
          <a:p>
            <a:pPr marL="285750" lvl="0" indent="-285750" algn="just" latinLnBrk="0">
              <a:buFont typeface="Arial" panose="020B0604020202020204" pitchFamily="34" charset="0"/>
              <a:buChar char="•"/>
              <a:defRPr/>
            </a:pPr>
            <a:r>
              <a:rPr lang="tr-TR" sz="1600" kern="0" dirty="0"/>
              <a:t>Akran etkileşimi</a:t>
            </a:r>
          </a:p>
          <a:p>
            <a:pPr marL="285750" lvl="0" indent="-285750" algn="just" latinLnBrk="0">
              <a:buFont typeface="Arial" panose="020B0604020202020204" pitchFamily="34" charset="0"/>
              <a:buChar char="•"/>
              <a:defRPr/>
            </a:pPr>
            <a:r>
              <a:rPr lang="tr-TR" sz="1600" kern="0" dirty="0"/>
              <a:t>Aşırı düzeltme</a:t>
            </a:r>
          </a:p>
          <a:p>
            <a:pPr marL="285750" lvl="0" indent="-285750" algn="just" latinLnBrk="0">
              <a:buFont typeface="Arial" panose="020B0604020202020204" pitchFamily="34" charset="0"/>
              <a:buChar char="•"/>
              <a:defRPr/>
            </a:pPr>
            <a:r>
              <a:rPr lang="tr-TR" sz="1600" kern="0" dirty="0"/>
              <a:t>Bedensel ceza</a:t>
            </a:r>
          </a:p>
          <a:p>
            <a:pPr lvl="0" algn="just" latinLnBrk="0">
              <a:defRPr/>
            </a:pPr>
            <a:endParaRPr lang="tr-TR" sz="1600" b="1" kern="0" dirty="0"/>
          </a:p>
        </p:txBody>
      </p:sp>
      <p:sp>
        <p:nvSpPr>
          <p:cNvPr id="4" name="4 Dikdörtgen"/>
          <p:cNvSpPr/>
          <p:nvPr/>
        </p:nvSpPr>
        <p:spPr>
          <a:xfrm>
            <a:off x="2051720" y="4847"/>
            <a:ext cx="6585194" cy="769441"/>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PROBLEM DAVRANIŞLARA MÜDAHALE </a:t>
            </a:r>
            <a:endParaRPr kumimoji="0" lang="tr-TR" sz="2000" b="0" i="0" u="none" strike="noStrike" kern="0" cap="none" spc="0" normalizeH="0" baseline="0" noProof="0" dirty="0" smtClean="0">
              <a:ln>
                <a:noFill/>
              </a:ln>
              <a:solidFill>
                <a:sysClr val="windowText" lastClr="000000"/>
              </a:solidFill>
              <a:effectLst/>
              <a:uLnTx/>
              <a:uFillTx/>
            </a:endParaRPr>
          </a:p>
        </p:txBody>
      </p:sp>
      <p:pic>
        <p:nvPicPr>
          <p:cNvPr id="3" name="Resim 2"/>
          <p:cNvPicPr>
            <a:picLocks noChangeAspect="1"/>
          </p:cNvPicPr>
          <p:nvPr/>
        </p:nvPicPr>
        <p:blipFill>
          <a:blip r:embed="rId2"/>
          <a:stretch>
            <a:fillRect/>
          </a:stretch>
        </p:blipFill>
        <p:spPr>
          <a:xfrm>
            <a:off x="6885134" y="2787774"/>
            <a:ext cx="1760658" cy="2000748"/>
          </a:xfrm>
          <a:prstGeom prst="rect">
            <a:avLst/>
          </a:prstGeom>
        </p:spPr>
      </p:pic>
    </p:spTree>
    <p:extLst>
      <p:ext uri="{BB962C8B-B14F-4D97-AF65-F5344CB8AC3E}">
        <p14:creationId xmlns:p14="http://schemas.microsoft.com/office/powerpoint/2010/main" val="2892592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Dikdörtgen"/>
          <p:cNvSpPr/>
          <p:nvPr/>
        </p:nvSpPr>
        <p:spPr>
          <a:xfrm>
            <a:off x="2627784" y="195486"/>
            <a:ext cx="5217042" cy="1077218"/>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GÖRSEL DESTEK KULLANIMI</a:t>
            </a:r>
            <a:endParaRPr lang="en-US" sz="2400" b="1" kern="0" dirty="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sp>
        <p:nvSpPr>
          <p:cNvPr id="7" name="Dikdörtgen 6"/>
          <p:cNvSpPr/>
          <p:nvPr/>
        </p:nvSpPr>
        <p:spPr>
          <a:xfrm>
            <a:off x="2573613" y="1272704"/>
            <a:ext cx="2907156" cy="2585323"/>
          </a:xfrm>
          <a:prstGeom prst="rect">
            <a:avLst/>
          </a:prstGeom>
        </p:spPr>
        <p:txBody>
          <a:bodyPr wrap="square">
            <a:spAutoFit/>
          </a:bodyPr>
          <a:lstStyle/>
          <a:p>
            <a:pPr lvl="0" latinLnBrk="0">
              <a:defRPr/>
            </a:pPr>
            <a:r>
              <a:rPr lang="tr-TR" kern="0" dirty="0" smtClean="0"/>
              <a:t>Artış yaşanan alanlar</a:t>
            </a:r>
          </a:p>
          <a:p>
            <a:pPr marL="285750" lvl="0" indent="-285750" latinLnBrk="0">
              <a:buFont typeface="Arial" panose="020B0604020202020204" pitchFamily="34" charset="0"/>
              <a:buChar char="•"/>
              <a:defRPr/>
            </a:pPr>
            <a:r>
              <a:rPr lang="tr-TR" kern="0" dirty="0" smtClean="0"/>
              <a:t>Kavrama</a:t>
            </a:r>
          </a:p>
          <a:p>
            <a:pPr marL="285750" lvl="0" indent="-285750" latinLnBrk="0">
              <a:buFont typeface="Arial" panose="020B0604020202020204" pitchFamily="34" charset="0"/>
              <a:buChar char="•"/>
              <a:defRPr/>
            </a:pPr>
            <a:r>
              <a:rPr lang="tr-TR" kern="0" dirty="0" smtClean="0"/>
              <a:t>İletişim</a:t>
            </a:r>
          </a:p>
          <a:p>
            <a:pPr marL="285750" lvl="0" indent="-285750" latinLnBrk="0">
              <a:buFont typeface="Arial" panose="020B0604020202020204" pitchFamily="34" charset="0"/>
              <a:buChar char="•"/>
              <a:defRPr/>
            </a:pPr>
            <a:r>
              <a:rPr lang="tr-TR" kern="0" dirty="0" smtClean="0"/>
              <a:t>Öngörülebilirlik</a:t>
            </a:r>
          </a:p>
          <a:p>
            <a:pPr marL="285750" lvl="0" indent="-285750" latinLnBrk="0">
              <a:buFont typeface="Arial" panose="020B0604020202020204" pitchFamily="34" charset="0"/>
              <a:buChar char="•"/>
              <a:defRPr/>
            </a:pPr>
            <a:r>
              <a:rPr lang="tr-TR" kern="0" dirty="0" smtClean="0"/>
              <a:t>Bağımsızlık</a:t>
            </a:r>
          </a:p>
          <a:p>
            <a:pPr marL="285750" lvl="0" indent="-285750" latinLnBrk="0">
              <a:buFont typeface="Arial" panose="020B0604020202020204" pitchFamily="34" charset="0"/>
              <a:buChar char="•"/>
              <a:defRPr/>
            </a:pPr>
            <a:r>
              <a:rPr lang="tr-TR" kern="0" dirty="0" smtClean="0"/>
              <a:t>Ortak anlayış</a:t>
            </a:r>
          </a:p>
          <a:p>
            <a:pPr marL="285750" lvl="0" indent="-285750" latinLnBrk="0">
              <a:buFont typeface="Arial" panose="020B0604020202020204" pitchFamily="34" charset="0"/>
              <a:buChar char="•"/>
              <a:defRPr/>
            </a:pPr>
            <a:endParaRPr lang="tr-TR" kern="0" dirty="0" smtClean="0"/>
          </a:p>
          <a:p>
            <a:pPr marL="285750" lvl="0" indent="-285750" latinLnBrk="0">
              <a:buFont typeface="Arial" panose="020B0604020202020204" pitchFamily="34" charset="0"/>
              <a:buChar char="•"/>
              <a:defRPr/>
            </a:pPr>
            <a:endParaRPr lang="tr-TR" kern="0" dirty="0" smtClean="0"/>
          </a:p>
          <a:p>
            <a:pPr marL="285750" lvl="0" indent="-285750" latinLnBrk="0">
              <a:buFont typeface="Arial" panose="020B0604020202020204" pitchFamily="34" charset="0"/>
              <a:buChar char="•"/>
              <a:defRPr/>
            </a:pPr>
            <a:endParaRPr lang="tr-TR" kern="0" dirty="0" smtClean="0"/>
          </a:p>
        </p:txBody>
      </p:sp>
      <p:sp>
        <p:nvSpPr>
          <p:cNvPr id="8" name="Yukarı Ok 7"/>
          <p:cNvSpPr/>
          <p:nvPr/>
        </p:nvSpPr>
        <p:spPr>
          <a:xfrm>
            <a:off x="1736353" y="1419622"/>
            <a:ext cx="621236" cy="1440160"/>
          </a:xfrm>
          <a:prstGeom prs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sp>
        <p:nvSpPr>
          <p:cNvPr id="9" name="Dikdörtgen 8"/>
          <p:cNvSpPr/>
          <p:nvPr/>
        </p:nvSpPr>
        <p:spPr>
          <a:xfrm>
            <a:off x="6236844" y="2787774"/>
            <a:ext cx="2907156" cy="2308324"/>
          </a:xfrm>
          <a:prstGeom prst="rect">
            <a:avLst/>
          </a:prstGeom>
        </p:spPr>
        <p:txBody>
          <a:bodyPr wrap="square">
            <a:spAutoFit/>
          </a:bodyPr>
          <a:lstStyle/>
          <a:p>
            <a:pPr lvl="0" latinLnBrk="0">
              <a:defRPr/>
            </a:pPr>
            <a:r>
              <a:rPr lang="tr-TR" kern="0" dirty="0" smtClean="0"/>
              <a:t>Düşüş yaşanan alanlar</a:t>
            </a:r>
          </a:p>
          <a:p>
            <a:pPr marL="285750" lvl="0" indent="-285750" latinLnBrk="0">
              <a:buFont typeface="Arial" panose="020B0604020202020204" pitchFamily="34" charset="0"/>
              <a:buChar char="•"/>
              <a:defRPr/>
            </a:pPr>
            <a:r>
              <a:rPr lang="tr-TR" kern="0" dirty="0" smtClean="0"/>
              <a:t>Davranış Problemleri</a:t>
            </a:r>
          </a:p>
          <a:p>
            <a:pPr marL="285750" lvl="0" indent="-285750" latinLnBrk="0">
              <a:buFont typeface="Arial" panose="020B0604020202020204" pitchFamily="34" charset="0"/>
              <a:buChar char="•"/>
              <a:defRPr/>
            </a:pPr>
            <a:r>
              <a:rPr lang="tr-TR" kern="0" dirty="0" smtClean="0"/>
              <a:t>Endişe</a:t>
            </a:r>
          </a:p>
          <a:p>
            <a:pPr marL="285750" lvl="0" indent="-285750" latinLnBrk="0">
              <a:buFont typeface="Arial" panose="020B0604020202020204" pitchFamily="34" charset="0"/>
              <a:buChar char="•"/>
              <a:defRPr/>
            </a:pPr>
            <a:r>
              <a:rPr lang="tr-TR" kern="0" dirty="0" smtClean="0"/>
              <a:t>Aşırı uyarana bağlı kafa karışıklığı</a:t>
            </a:r>
          </a:p>
          <a:p>
            <a:pPr marL="285750" lvl="0" indent="-285750" latinLnBrk="0">
              <a:buFont typeface="Arial" panose="020B0604020202020204" pitchFamily="34" charset="0"/>
              <a:buChar char="•"/>
              <a:defRPr/>
            </a:pPr>
            <a:endParaRPr lang="tr-TR" kern="0" dirty="0" smtClean="0"/>
          </a:p>
          <a:p>
            <a:pPr marL="285750" lvl="0" indent="-285750" latinLnBrk="0">
              <a:buFont typeface="Arial" panose="020B0604020202020204" pitchFamily="34" charset="0"/>
              <a:buChar char="•"/>
              <a:defRPr/>
            </a:pPr>
            <a:endParaRPr lang="tr-TR" kern="0" dirty="0" smtClean="0"/>
          </a:p>
          <a:p>
            <a:pPr marL="285750" lvl="0" indent="-285750" latinLnBrk="0">
              <a:buFont typeface="Arial" panose="020B0604020202020204" pitchFamily="34" charset="0"/>
              <a:buChar char="•"/>
              <a:defRPr/>
            </a:pPr>
            <a:endParaRPr lang="tr-TR" kern="0" dirty="0" smtClean="0"/>
          </a:p>
        </p:txBody>
      </p:sp>
      <p:sp>
        <p:nvSpPr>
          <p:cNvPr id="10" name="Aşağı Ok 9"/>
          <p:cNvSpPr/>
          <p:nvPr/>
        </p:nvSpPr>
        <p:spPr>
          <a:xfrm>
            <a:off x="5148064" y="2859782"/>
            <a:ext cx="872756" cy="1512168"/>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31123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Dikdörtgen"/>
          <p:cNvSpPr/>
          <p:nvPr/>
        </p:nvSpPr>
        <p:spPr>
          <a:xfrm>
            <a:off x="2339752" y="51470"/>
            <a:ext cx="6513186" cy="769441"/>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GÖRSEL DESTEKLER NASIL OLUŞTURULUR?</a:t>
            </a:r>
            <a:endParaRPr kumimoji="0" lang="tr-TR" sz="2000" b="0" i="0" u="none" strike="noStrike" kern="0" cap="none" spc="0" normalizeH="0" baseline="0" noProof="0" dirty="0" smtClean="0">
              <a:ln>
                <a:noFill/>
              </a:ln>
              <a:solidFill>
                <a:sysClr val="windowText" lastClr="000000"/>
              </a:solidFill>
              <a:effectLst/>
              <a:uLnTx/>
              <a:uFillTx/>
            </a:endParaRPr>
          </a:p>
        </p:txBody>
      </p:sp>
      <p:sp>
        <p:nvSpPr>
          <p:cNvPr id="7" name="Dikdörtgen 6"/>
          <p:cNvSpPr/>
          <p:nvPr/>
        </p:nvSpPr>
        <p:spPr>
          <a:xfrm>
            <a:off x="2339753" y="1131590"/>
            <a:ext cx="3312368" cy="4247317"/>
          </a:xfrm>
          <a:prstGeom prst="rect">
            <a:avLst/>
          </a:prstGeom>
        </p:spPr>
        <p:txBody>
          <a:bodyPr wrap="square">
            <a:spAutoFit/>
          </a:bodyPr>
          <a:lstStyle/>
          <a:p>
            <a:pPr marL="285750" lvl="0" indent="-285750" latinLnBrk="0">
              <a:buFont typeface="Arial" panose="020B0604020202020204" pitchFamily="34" charset="0"/>
              <a:buChar char="•"/>
              <a:defRPr/>
            </a:pPr>
            <a:r>
              <a:rPr lang="tr-TR" kern="0" dirty="0" smtClean="0"/>
              <a:t>Semboller öğrenci tarafından </a:t>
            </a:r>
            <a:r>
              <a:rPr lang="tr-TR" b="1" kern="0" dirty="0" smtClean="0"/>
              <a:t>kolay anlaşılabili</a:t>
            </a:r>
            <a:r>
              <a:rPr lang="tr-TR" kern="0" dirty="0" smtClean="0"/>
              <a:t>r olmalıdır.</a:t>
            </a:r>
          </a:p>
          <a:p>
            <a:pPr marL="285750" lvl="0" indent="-285750" latinLnBrk="0">
              <a:buFont typeface="Arial" panose="020B0604020202020204" pitchFamily="34" charset="0"/>
              <a:buChar char="•"/>
              <a:defRPr/>
            </a:pPr>
            <a:r>
              <a:rPr lang="tr-TR" kern="0" dirty="0" smtClean="0"/>
              <a:t>Bir etkinliği ya da nesneyi temsil etmek için </a:t>
            </a:r>
            <a:r>
              <a:rPr lang="tr-TR" b="1" kern="0" dirty="0" smtClean="0"/>
              <a:t>her zaman aynı görsel </a:t>
            </a:r>
            <a:r>
              <a:rPr lang="tr-TR" kern="0" dirty="0" smtClean="0"/>
              <a:t>kullanılmalıdır.</a:t>
            </a:r>
          </a:p>
          <a:p>
            <a:pPr marL="285750" lvl="0" indent="-285750" latinLnBrk="0">
              <a:buFont typeface="Arial" panose="020B0604020202020204" pitchFamily="34" charset="0"/>
              <a:buChar char="•"/>
              <a:defRPr/>
            </a:pPr>
            <a:r>
              <a:rPr lang="tr-TR" kern="0" dirty="0" smtClean="0"/>
              <a:t>Görsel destek, </a:t>
            </a:r>
            <a:r>
              <a:rPr lang="tr-TR" b="1" kern="0" dirty="0" smtClean="0"/>
              <a:t>her zaman aynı yerinde</a:t>
            </a:r>
            <a:r>
              <a:rPr lang="tr-TR" kern="0" dirty="0" smtClean="0"/>
              <a:t> durmalıdır.</a:t>
            </a:r>
          </a:p>
          <a:p>
            <a:pPr marL="285750" lvl="0" indent="-285750" latinLnBrk="0">
              <a:buFont typeface="Arial" panose="020B0604020202020204" pitchFamily="34" charset="0"/>
              <a:buChar char="•"/>
              <a:defRPr/>
            </a:pPr>
            <a:r>
              <a:rPr lang="tr-TR" kern="0" dirty="0" smtClean="0"/>
              <a:t>Görsel destek</a:t>
            </a:r>
            <a:r>
              <a:rPr lang="tr-TR" b="1" kern="0" dirty="0" smtClean="0"/>
              <a:t>, öğrencinin kolay ulaşabileceği </a:t>
            </a:r>
            <a:r>
              <a:rPr lang="tr-TR" kern="0" dirty="0" smtClean="0"/>
              <a:t>bir yerde olmalıdır. </a:t>
            </a:r>
          </a:p>
          <a:p>
            <a:pPr marL="285750" lvl="0" indent="-285750" latinLnBrk="0">
              <a:buFont typeface="Arial" panose="020B0604020202020204" pitchFamily="34" charset="0"/>
              <a:buChar char="•"/>
              <a:defRPr/>
            </a:pPr>
            <a:endParaRPr lang="tr-TR" kern="0" dirty="0" smtClean="0"/>
          </a:p>
          <a:p>
            <a:pPr marL="285750" lvl="0" indent="-285750" latinLnBrk="0">
              <a:buFont typeface="Arial" panose="020B0604020202020204" pitchFamily="34" charset="0"/>
              <a:buChar char="•"/>
              <a:defRPr/>
            </a:pPr>
            <a:endParaRPr lang="tr-TR" kern="0" dirty="0" smtClean="0"/>
          </a:p>
          <a:p>
            <a:pPr marL="285750" lvl="0" indent="-285750" latinLnBrk="0">
              <a:buFont typeface="Arial" panose="020B0604020202020204" pitchFamily="34" charset="0"/>
              <a:buChar char="•"/>
              <a:defRPr/>
            </a:pPr>
            <a:endParaRPr lang="tr-TR" kern="0" dirty="0" smtClean="0"/>
          </a:p>
        </p:txBody>
      </p:sp>
      <p:pic>
        <p:nvPicPr>
          <p:cNvPr id="4098" name="Picture 2" descr="Niki Agenda on the App Store"/>
          <p:cNvPicPr>
            <a:picLocks noChangeAspect="1" noChangeArrowheads="1"/>
          </p:cNvPicPr>
          <p:nvPr/>
        </p:nvPicPr>
        <p:blipFill rotWithShape="1">
          <a:blip r:embed="rId2">
            <a:extLst>
              <a:ext uri="{28A0092B-C50C-407E-A947-70E740481C1C}">
                <a14:useLocalDpi xmlns:a14="http://schemas.microsoft.com/office/drawing/2010/main" val="0"/>
              </a:ext>
            </a:extLst>
          </a:blip>
          <a:srcRect l="25424" t="10169" r="31355" b="11864"/>
          <a:stretch/>
        </p:blipFill>
        <p:spPr bwMode="auto">
          <a:xfrm>
            <a:off x="5796136" y="1135238"/>
            <a:ext cx="2545328" cy="344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016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cstate="print">
            <a:extLst>
              <a:ext uri="{28A0092B-C50C-407E-A947-70E740481C1C}">
                <a14:useLocalDpi xmlns:a14="http://schemas.microsoft.com/office/drawing/2010/main" val="0"/>
              </a:ext>
            </a:extLst>
          </a:blip>
          <a:srcRect t="27046"/>
          <a:stretch/>
        </p:blipFill>
        <p:spPr bwMode="auto">
          <a:xfrm>
            <a:off x="2267744" y="1131590"/>
            <a:ext cx="5760720" cy="1359669"/>
          </a:xfrm>
          <a:prstGeom prst="rect">
            <a:avLst/>
          </a:prstGeom>
          <a:noFill/>
          <a:ln>
            <a:noFill/>
          </a:ln>
        </p:spPr>
      </p:pic>
      <p:sp>
        <p:nvSpPr>
          <p:cNvPr id="7" name="Metin kutusu 6"/>
          <p:cNvSpPr txBox="1"/>
          <p:nvPr/>
        </p:nvSpPr>
        <p:spPr>
          <a:xfrm>
            <a:off x="2627784" y="762258"/>
            <a:ext cx="1656184" cy="369332"/>
          </a:xfrm>
          <a:prstGeom prst="rect">
            <a:avLst/>
          </a:prstGeom>
          <a:noFill/>
        </p:spPr>
        <p:txBody>
          <a:bodyPr wrap="square" rtlCol="0">
            <a:spAutoFit/>
          </a:bodyPr>
          <a:lstStyle/>
          <a:p>
            <a:r>
              <a:rPr lang="tr-TR" b="1" dirty="0" smtClean="0">
                <a:solidFill>
                  <a:srgbClr val="0070C0"/>
                </a:solidFill>
              </a:rPr>
              <a:t>Eşitlik</a:t>
            </a:r>
            <a:endParaRPr lang="tr-TR" b="1" dirty="0">
              <a:solidFill>
                <a:srgbClr val="0070C0"/>
              </a:solidFill>
            </a:endParaRPr>
          </a:p>
        </p:txBody>
      </p:sp>
      <p:sp>
        <p:nvSpPr>
          <p:cNvPr id="8" name="Metin kutusu 7"/>
          <p:cNvSpPr txBox="1"/>
          <p:nvPr/>
        </p:nvSpPr>
        <p:spPr>
          <a:xfrm>
            <a:off x="4499992" y="767381"/>
            <a:ext cx="1656184" cy="369332"/>
          </a:xfrm>
          <a:prstGeom prst="rect">
            <a:avLst/>
          </a:prstGeom>
          <a:noFill/>
        </p:spPr>
        <p:txBody>
          <a:bodyPr wrap="square" rtlCol="0">
            <a:spAutoFit/>
          </a:bodyPr>
          <a:lstStyle/>
          <a:p>
            <a:r>
              <a:rPr lang="tr-TR" b="1" dirty="0" smtClean="0">
                <a:solidFill>
                  <a:srgbClr val="00B050"/>
                </a:solidFill>
              </a:rPr>
              <a:t>Denklik</a:t>
            </a:r>
            <a:endParaRPr lang="tr-TR" b="1" dirty="0">
              <a:solidFill>
                <a:srgbClr val="00B050"/>
              </a:solidFill>
            </a:endParaRPr>
          </a:p>
        </p:txBody>
      </p:sp>
      <p:sp>
        <p:nvSpPr>
          <p:cNvPr id="9" name="Metin kutusu 8"/>
          <p:cNvSpPr txBox="1"/>
          <p:nvPr/>
        </p:nvSpPr>
        <p:spPr>
          <a:xfrm>
            <a:off x="6372280" y="762258"/>
            <a:ext cx="1656184" cy="369332"/>
          </a:xfrm>
          <a:prstGeom prst="rect">
            <a:avLst/>
          </a:prstGeom>
          <a:noFill/>
        </p:spPr>
        <p:txBody>
          <a:bodyPr wrap="square" rtlCol="0">
            <a:spAutoFit/>
          </a:bodyPr>
          <a:lstStyle/>
          <a:p>
            <a:r>
              <a:rPr lang="tr-TR" b="1" dirty="0" smtClean="0">
                <a:solidFill>
                  <a:srgbClr val="FF0000"/>
                </a:solidFill>
              </a:rPr>
              <a:t>Adalet</a:t>
            </a:r>
            <a:endParaRPr lang="tr-TR" b="1" dirty="0">
              <a:solidFill>
                <a:srgbClr val="FF0000"/>
              </a:solidFill>
            </a:endParaRPr>
          </a:p>
        </p:txBody>
      </p:sp>
      <p:sp>
        <p:nvSpPr>
          <p:cNvPr id="10" name="Metin kutusu 9"/>
          <p:cNvSpPr txBox="1"/>
          <p:nvPr/>
        </p:nvSpPr>
        <p:spPr>
          <a:xfrm>
            <a:off x="2339752" y="2653562"/>
            <a:ext cx="1944216" cy="830997"/>
          </a:xfrm>
          <a:prstGeom prst="rect">
            <a:avLst/>
          </a:prstGeom>
          <a:noFill/>
        </p:spPr>
        <p:txBody>
          <a:bodyPr wrap="square" rtlCol="0">
            <a:spAutoFit/>
          </a:bodyPr>
          <a:lstStyle/>
          <a:p>
            <a:r>
              <a:rPr lang="tr-TR" sz="1200" dirty="0" smtClean="0"/>
              <a:t>Varsayımı, </a:t>
            </a:r>
            <a:r>
              <a:rPr lang="tr-TR" sz="1200" b="1" dirty="0" smtClean="0">
                <a:solidFill>
                  <a:srgbClr val="002060"/>
                </a:solidFill>
              </a:rPr>
              <a:t>herkesin aynı kaynaklardan              yararlanması</a:t>
            </a:r>
            <a:r>
              <a:rPr lang="tr-TR" sz="1200" dirty="0" smtClean="0"/>
              <a:t> gerektiğidir. Bu eşitliktir.</a:t>
            </a:r>
            <a:endParaRPr lang="tr-TR" sz="1200" dirty="0"/>
          </a:p>
        </p:txBody>
      </p:sp>
      <p:sp>
        <p:nvSpPr>
          <p:cNvPr id="11" name="Metin kutusu 10"/>
          <p:cNvSpPr txBox="1"/>
          <p:nvPr/>
        </p:nvSpPr>
        <p:spPr>
          <a:xfrm>
            <a:off x="6125063" y="2595078"/>
            <a:ext cx="1944216" cy="1384995"/>
          </a:xfrm>
          <a:prstGeom prst="rect">
            <a:avLst/>
          </a:prstGeom>
          <a:noFill/>
        </p:spPr>
        <p:txBody>
          <a:bodyPr wrap="square" rtlCol="0">
            <a:spAutoFit/>
          </a:bodyPr>
          <a:lstStyle/>
          <a:p>
            <a:r>
              <a:rPr lang="tr-TR" sz="1200" dirty="0" smtClean="0"/>
              <a:t>Üçü de oyunu destek ya da kolaylaştırma           olmadan görebilir çünkü </a:t>
            </a:r>
            <a:r>
              <a:rPr lang="tr-TR" sz="1200" b="1" dirty="0" smtClean="0">
                <a:solidFill>
                  <a:srgbClr val="FF0000"/>
                </a:solidFill>
              </a:rPr>
              <a:t>eşitsizliğin nedenleri      irdelenmiştir.</a:t>
            </a:r>
            <a:r>
              <a:rPr lang="tr-TR" sz="1200" dirty="0" smtClean="0"/>
              <a:t> Sistemik   engel ortadan              kaldırılmıştır.</a:t>
            </a:r>
            <a:endParaRPr lang="tr-TR" sz="1200" dirty="0"/>
          </a:p>
        </p:txBody>
      </p:sp>
      <p:sp>
        <p:nvSpPr>
          <p:cNvPr id="12" name="Metin kutusu 11"/>
          <p:cNvSpPr txBox="1"/>
          <p:nvPr/>
        </p:nvSpPr>
        <p:spPr>
          <a:xfrm>
            <a:off x="4283968" y="2595078"/>
            <a:ext cx="1944216" cy="646331"/>
          </a:xfrm>
          <a:prstGeom prst="rect">
            <a:avLst/>
          </a:prstGeom>
          <a:noFill/>
        </p:spPr>
        <p:txBody>
          <a:bodyPr wrap="square" rtlCol="0">
            <a:spAutoFit/>
          </a:bodyPr>
          <a:lstStyle/>
          <a:p>
            <a:r>
              <a:rPr lang="tr-TR" sz="1200" b="1" dirty="0" smtClean="0">
                <a:solidFill>
                  <a:srgbClr val="00B050"/>
                </a:solidFill>
              </a:rPr>
              <a:t>Herkes ihtiyacı olan     desteği alır </a:t>
            </a:r>
            <a:r>
              <a:rPr lang="tr-TR" sz="1200" dirty="0" smtClean="0"/>
              <a:t>(pozitif       ayrımcılık)</a:t>
            </a:r>
            <a:endParaRPr lang="tr-TR" sz="1200" dirty="0"/>
          </a:p>
        </p:txBody>
      </p:sp>
    </p:spTree>
    <p:extLst>
      <p:ext uri="{BB962C8B-B14F-4D97-AF65-F5344CB8AC3E}">
        <p14:creationId xmlns:p14="http://schemas.microsoft.com/office/powerpoint/2010/main" val="2566766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l="59999" t="46684" r="20001" b="17747"/>
          <a:stretch/>
        </p:blipFill>
        <p:spPr>
          <a:xfrm>
            <a:off x="5580112" y="1635646"/>
            <a:ext cx="2880320" cy="2448272"/>
          </a:xfrm>
          <a:prstGeom prst="rect">
            <a:avLst/>
          </a:prstGeom>
        </p:spPr>
      </p:pic>
      <p:sp>
        <p:nvSpPr>
          <p:cNvPr id="6" name="Dikdörtgen 5"/>
          <p:cNvSpPr/>
          <p:nvPr/>
        </p:nvSpPr>
        <p:spPr>
          <a:xfrm>
            <a:off x="1835696" y="987574"/>
            <a:ext cx="3312368" cy="4524315"/>
          </a:xfrm>
          <a:prstGeom prst="rect">
            <a:avLst/>
          </a:prstGeom>
        </p:spPr>
        <p:txBody>
          <a:bodyPr wrap="square">
            <a:spAutoFit/>
          </a:bodyPr>
          <a:lstStyle/>
          <a:p>
            <a:pPr marL="285750" lvl="0" indent="-285750" algn="just" latinLnBrk="0">
              <a:buFont typeface="Arial" panose="020B0604020202020204" pitchFamily="34" charset="0"/>
              <a:buChar char="•"/>
              <a:defRPr/>
            </a:pPr>
            <a:r>
              <a:rPr lang="tr-TR" kern="0" dirty="0" smtClean="0"/>
              <a:t>Yapacağınız etkinliğe ilişkin görselli gösterin ve etkinliğin ismini söyleyin.</a:t>
            </a:r>
          </a:p>
          <a:p>
            <a:pPr marL="285750" lvl="0" indent="-285750" algn="just" latinLnBrk="0">
              <a:buFont typeface="Arial" panose="020B0604020202020204" pitchFamily="34" charset="0"/>
              <a:buChar char="•"/>
              <a:defRPr/>
            </a:pPr>
            <a:r>
              <a:rPr lang="tr-TR" kern="0" dirty="0" smtClean="0"/>
              <a:t>Görseli yerinden alın ve etkinliğin gerçekleşeceği yere giderken görseli yanınızda götürün. </a:t>
            </a:r>
          </a:p>
          <a:p>
            <a:pPr marL="285750" lvl="0" indent="-285750" algn="just" latinLnBrk="0">
              <a:buFont typeface="Arial" panose="020B0604020202020204" pitchFamily="34" charset="0"/>
              <a:buChar char="•"/>
              <a:defRPr/>
            </a:pPr>
            <a:r>
              <a:rPr lang="tr-TR" kern="0" dirty="0" smtClean="0"/>
              <a:t>Etkinlik sona erdikten sonra görseli yerine geri koyun (bir etkinliğin sona erdiğini ve yeni bir etkinliğin başlayacağını belirtir) </a:t>
            </a:r>
          </a:p>
          <a:p>
            <a:pPr marL="285750" lvl="0" indent="-285750" algn="just" latinLnBrk="0">
              <a:buFont typeface="Arial" panose="020B0604020202020204" pitchFamily="34" charset="0"/>
              <a:buChar char="•"/>
              <a:defRPr/>
            </a:pPr>
            <a:endParaRPr lang="tr-TR" kern="0" dirty="0" smtClean="0"/>
          </a:p>
          <a:p>
            <a:pPr marL="285750" lvl="0" indent="-285750" algn="just" latinLnBrk="0">
              <a:buFont typeface="Arial" panose="020B0604020202020204" pitchFamily="34" charset="0"/>
              <a:buChar char="•"/>
              <a:defRPr/>
            </a:pPr>
            <a:endParaRPr lang="tr-TR" kern="0" dirty="0" smtClean="0"/>
          </a:p>
          <a:p>
            <a:pPr marL="285750" lvl="0" indent="-285750" algn="just" latinLnBrk="0">
              <a:buFont typeface="Arial" panose="020B0604020202020204" pitchFamily="34" charset="0"/>
              <a:buChar char="•"/>
              <a:defRPr/>
            </a:pPr>
            <a:endParaRPr lang="tr-TR" kern="0" dirty="0" smtClean="0"/>
          </a:p>
        </p:txBody>
      </p:sp>
      <p:sp>
        <p:nvSpPr>
          <p:cNvPr id="7" name="4 Dikdörtgen"/>
          <p:cNvSpPr/>
          <p:nvPr/>
        </p:nvSpPr>
        <p:spPr>
          <a:xfrm>
            <a:off x="2339752" y="51470"/>
            <a:ext cx="6513186" cy="769441"/>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GÖRSEL DESTEKLER NASIL KULLANILIR?</a:t>
            </a:r>
            <a:endParaRPr kumimoji="0" lang="tr-TR" sz="20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62985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l="52499" t="24454" r="26251" b="12764"/>
          <a:stretch/>
        </p:blipFill>
        <p:spPr>
          <a:xfrm>
            <a:off x="6660232" y="843558"/>
            <a:ext cx="2160240" cy="3041721"/>
          </a:xfrm>
          <a:prstGeom prst="rect">
            <a:avLst/>
          </a:prstGeom>
        </p:spPr>
      </p:pic>
      <p:sp>
        <p:nvSpPr>
          <p:cNvPr id="6" name="Dikdörtgen 5"/>
          <p:cNvSpPr/>
          <p:nvPr/>
        </p:nvSpPr>
        <p:spPr>
          <a:xfrm>
            <a:off x="2123728" y="1059582"/>
            <a:ext cx="3888432" cy="3693319"/>
          </a:xfrm>
          <a:prstGeom prst="rect">
            <a:avLst/>
          </a:prstGeom>
        </p:spPr>
        <p:txBody>
          <a:bodyPr wrap="square">
            <a:spAutoFit/>
          </a:bodyPr>
          <a:lstStyle/>
          <a:p>
            <a:pPr lvl="0" algn="just" latinLnBrk="0">
              <a:defRPr/>
            </a:pPr>
            <a:r>
              <a:rPr lang="tr-TR" kern="0" dirty="0" smtClean="0"/>
              <a:t>Etkili bir görsel destek oluşturmak için:</a:t>
            </a:r>
          </a:p>
          <a:p>
            <a:pPr marL="285750" lvl="0" indent="-285750" algn="just" latinLnBrk="0">
              <a:buFont typeface="Arial" panose="020B0604020202020204" pitchFamily="34" charset="0"/>
              <a:buChar char="•"/>
              <a:defRPr/>
            </a:pPr>
            <a:r>
              <a:rPr lang="tr-TR" kern="0" dirty="0" smtClean="0"/>
              <a:t>Açıklık </a:t>
            </a:r>
            <a:r>
              <a:rPr lang="tr-TR" kern="0" dirty="0"/>
              <a:t>(öğrenci tarafından </a:t>
            </a:r>
            <a:r>
              <a:rPr lang="tr-TR" kern="0" dirty="0" smtClean="0"/>
              <a:t>kolay anlaşılabilir olmalı)</a:t>
            </a:r>
          </a:p>
          <a:p>
            <a:pPr marL="285750" lvl="0" indent="-285750" algn="just" latinLnBrk="0">
              <a:buFont typeface="Arial" panose="020B0604020202020204" pitchFamily="34" charset="0"/>
              <a:buChar char="•"/>
              <a:defRPr/>
            </a:pPr>
            <a:r>
              <a:rPr lang="tr-TR" kern="0" dirty="0" smtClean="0"/>
              <a:t>Tutarlılık (aynı etkinlik ve nesne için aynı görsel kullanılmalı)</a:t>
            </a:r>
          </a:p>
          <a:p>
            <a:pPr marL="285750" lvl="0" indent="-285750" algn="just" latinLnBrk="0">
              <a:buFont typeface="Arial" panose="020B0604020202020204" pitchFamily="34" charset="0"/>
              <a:buChar char="•"/>
              <a:defRPr/>
            </a:pPr>
            <a:r>
              <a:rPr lang="tr-TR" kern="0" dirty="0" err="1" smtClean="0"/>
              <a:t>Sabitllik</a:t>
            </a:r>
            <a:r>
              <a:rPr lang="tr-TR" kern="0" dirty="0" smtClean="0"/>
              <a:t> (görsel destek aynı yerde durmalı)</a:t>
            </a:r>
          </a:p>
          <a:p>
            <a:pPr marL="285750" lvl="0" indent="-285750" algn="just" latinLnBrk="0">
              <a:buFont typeface="Arial" panose="020B0604020202020204" pitchFamily="34" charset="0"/>
              <a:buChar char="•"/>
              <a:defRPr/>
            </a:pPr>
            <a:r>
              <a:rPr lang="tr-TR" kern="0" dirty="0" err="1" smtClean="0"/>
              <a:t>Genellenebilirlik</a:t>
            </a:r>
            <a:endParaRPr lang="tr-TR" kern="0" dirty="0" smtClean="0"/>
          </a:p>
          <a:p>
            <a:pPr marL="285750" lvl="0" indent="-285750" algn="just" latinLnBrk="0">
              <a:buFont typeface="Arial" panose="020B0604020202020204" pitchFamily="34" charset="0"/>
              <a:buChar char="•"/>
              <a:defRPr/>
            </a:pPr>
            <a:endParaRPr lang="tr-TR" kern="0" dirty="0" smtClean="0"/>
          </a:p>
          <a:p>
            <a:pPr marL="285750" lvl="0" indent="-285750" algn="just" latinLnBrk="0">
              <a:buFont typeface="Arial" panose="020B0604020202020204" pitchFamily="34" charset="0"/>
              <a:buChar char="•"/>
              <a:defRPr/>
            </a:pPr>
            <a:endParaRPr lang="tr-TR" kern="0" dirty="0" smtClean="0"/>
          </a:p>
          <a:p>
            <a:pPr marL="285750" lvl="0" indent="-285750" algn="just" latinLnBrk="0">
              <a:buFont typeface="Arial" panose="020B0604020202020204" pitchFamily="34" charset="0"/>
              <a:buChar char="•"/>
              <a:defRPr/>
            </a:pPr>
            <a:endParaRPr lang="tr-TR" kern="0" dirty="0" smtClean="0"/>
          </a:p>
          <a:p>
            <a:pPr marL="285750" lvl="0" indent="-285750" algn="just" latinLnBrk="0">
              <a:buFont typeface="Arial" panose="020B0604020202020204" pitchFamily="34" charset="0"/>
              <a:buChar char="•"/>
              <a:defRPr/>
            </a:pPr>
            <a:endParaRPr lang="tr-TR" kern="0" dirty="0" smtClean="0"/>
          </a:p>
        </p:txBody>
      </p:sp>
    </p:spTree>
    <p:extLst>
      <p:ext uri="{BB962C8B-B14F-4D97-AF65-F5344CB8AC3E}">
        <p14:creationId xmlns:p14="http://schemas.microsoft.com/office/powerpoint/2010/main" val="1549933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l="32500" t="23323" r="30000" b="9985"/>
          <a:stretch/>
        </p:blipFill>
        <p:spPr>
          <a:xfrm>
            <a:off x="27516" y="-92546"/>
            <a:ext cx="9116484" cy="5236046"/>
          </a:xfrm>
          <a:prstGeom prst="rect">
            <a:avLst/>
          </a:prstGeom>
        </p:spPr>
      </p:pic>
    </p:spTree>
    <p:extLst>
      <p:ext uri="{BB962C8B-B14F-4D97-AF65-F5344CB8AC3E}">
        <p14:creationId xmlns:p14="http://schemas.microsoft.com/office/powerpoint/2010/main" val="2135711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l="25001" t="37926" r="23750" b="9985"/>
          <a:stretch/>
        </p:blipFill>
        <p:spPr>
          <a:xfrm>
            <a:off x="0" y="708835"/>
            <a:ext cx="9144000" cy="4406882"/>
          </a:xfrm>
          <a:prstGeom prst="rect">
            <a:avLst/>
          </a:prstGeom>
        </p:spPr>
      </p:pic>
      <p:sp>
        <p:nvSpPr>
          <p:cNvPr id="6" name="Metin kutusu 5"/>
          <p:cNvSpPr txBox="1"/>
          <p:nvPr/>
        </p:nvSpPr>
        <p:spPr>
          <a:xfrm>
            <a:off x="3563888" y="195486"/>
            <a:ext cx="3600400" cy="400110"/>
          </a:xfrm>
          <a:prstGeom prst="rect">
            <a:avLst/>
          </a:prstGeom>
          <a:noFill/>
        </p:spPr>
        <p:txBody>
          <a:bodyPr wrap="square" rtlCol="0">
            <a:spAutoFit/>
          </a:bodyPr>
          <a:lstStyle/>
          <a:p>
            <a:r>
              <a:rPr lang="tr-TR" sz="2000" b="1" dirty="0" smtClean="0"/>
              <a:t>MASA KURMA</a:t>
            </a:r>
            <a:endParaRPr lang="tr-TR" sz="2000" b="1" dirty="0"/>
          </a:p>
        </p:txBody>
      </p:sp>
    </p:spTree>
    <p:extLst>
      <p:ext uri="{BB962C8B-B14F-4D97-AF65-F5344CB8AC3E}">
        <p14:creationId xmlns:p14="http://schemas.microsoft.com/office/powerpoint/2010/main" val="2397521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l="22500" t="24454" r="21251" b="11077"/>
          <a:stretch/>
        </p:blipFill>
        <p:spPr>
          <a:xfrm>
            <a:off x="0" y="27018"/>
            <a:ext cx="9144000" cy="5092030"/>
          </a:xfrm>
          <a:prstGeom prst="rect">
            <a:avLst/>
          </a:prstGeom>
        </p:spPr>
      </p:pic>
    </p:spTree>
    <p:extLst>
      <p:ext uri="{BB962C8B-B14F-4D97-AF65-F5344CB8AC3E}">
        <p14:creationId xmlns:p14="http://schemas.microsoft.com/office/powerpoint/2010/main" val="189406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07704" y="267494"/>
            <a:ext cx="6246440" cy="1200329"/>
          </a:xfrm>
          <a:prstGeom prst="rect">
            <a:avLst/>
          </a:prstGeom>
        </p:spPr>
        <p:txBody>
          <a:bodyPr wrap="square">
            <a:spAutoFit/>
          </a:bodyPr>
          <a:lstStyle/>
          <a:p>
            <a:pPr marL="285750" lvl="0" indent="-285750" algn="just" latinLnBrk="0">
              <a:buFont typeface="Arial" panose="020B0604020202020204" pitchFamily="34" charset="0"/>
              <a:buChar char="•"/>
              <a:defRPr/>
            </a:pPr>
            <a:r>
              <a:rPr lang="tr-TR" dirty="0"/>
              <a:t>Ö</a:t>
            </a:r>
            <a:r>
              <a:rPr lang="tr-TR" dirty="0" smtClean="0"/>
              <a:t>ğrenciye </a:t>
            </a:r>
            <a:r>
              <a:rPr lang="tr-TR" dirty="0"/>
              <a:t>günlük yaşamda seçim yapma fırsatı verilmelidir. Yiyecek, giyecek, etkinlik ve birçok günlük yaşamda karşılaşabilecekleri durumlar için farklı seçenekler </a:t>
            </a:r>
            <a:r>
              <a:rPr lang="tr-TR" dirty="0" smtClean="0"/>
              <a:t>sunabilirsiniz. </a:t>
            </a:r>
            <a:endParaRPr lang="tr-TR" kern="0" dirty="0" smtClean="0"/>
          </a:p>
        </p:txBody>
      </p:sp>
      <p:pic>
        <p:nvPicPr>
          <p:cNvPr id="3" name="Resim 2"/>
          <p:cNvPicPr/>
          <p:nvPr/>
        </p:nvPicPr>
        <p:blipFill rotWithShape="1">
          <a:blip r:embed="rId2"/>
          <a:srcRect l="25001" t="23323" r="22500" b="12208"/>
          <a:stretch/>
        </p:blipFill>
        <p:spPr>
          <a:xfrm>
            <a:off x="3131840" y="2067694"/>
            <a:ext cx="4752528" cy="2952327"/>
          </a:xfrm>
          <a:prstGeom prst="rect">
            <a:avLst/>
          </a:prstGeom>
        </p:spPr>
      </p:pic>
      <p:sp>
        <p:nvSpPr>
          <p:cNvPr id="2" name="Metin kutusu 1"/>
          <p:cNvSpPr txBox="1"/>
          <p:nvPr/>
        </p:nvSpPr>
        <p:spPr>
          <a:xfrm>
            <a:off x="4283968" y="1698362"/>
            <a:ext cx="3528392" cy="369332"/>
          </a:xfrm>
          <a:prstGeom prst="rect">
            <a:avLst/>
          </a:prstGeom>
          <a:noFill/>
        </p:spPr>
        <p:txBody>
          <a:bodyPr wrap="square" rtlCol="0">
            <a:spAutoFit/>
          </a:bodyPr>
          <a:lstStyle/>
          <a:p>
            <a:r>
              <a:rPr lang="tr-TR" dirty="0" smtClean="0"/>
              <a:t>Etkinlik Seçim Kartı</a:t>
            </a:r>
            <a:endParaRPr lang="tr-TR" dirty="0"/>
          </a:p>
        </p:txBody>
      </p:sp>
    </p:spTree>
    <p:extLst>
      <p:ext uri="{BB962C8B-B14F-4D97-AF65-F5344CB8AC3E}">
        <p14:creationId xmlns:p14="http://schemas.microsoft.com/office/powerpoint/2010/main" val="3506278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123728" y="627534"/>
            <a:ext cx="6096000" cy="1323439"/>
          </a:xfrm>
          <a:prstGeom prst="rect">
            <a:avLst/>
          </a:prstGeom>
        </p:spPr>
        <p:txBody>
          <a:bodyPr>
            <a:spAutoFit/>
          </a:bodyPr>
          <a:lstStyle/>
          <a:p>
            <a:pPr marL="285750" lvl="0" indent="-285750" algn="just" latinLnBrk="0">
              <a:buFont typeface="Arial" panose="020B0604020202020204" pitchFamily="34" charset="0"/>
              <a:buChar char="•"/>
              <a:defRPr/>
            </a:pPr>
            <a:r>
              <a:rPr lang="tr-TR" sz="1600" dirty="0" smtClean="0"/>
              <a:t>Öğrencinizin </a:t>
            </a:r>
            <a:r>
              <a:rPr lang="tr-TR" sz="1600" dirty="0"/>
              <a:t>bir günlük düzeni planlanmış olmalıdır. </a:t>
            </a:r>
            <a:r>
              <a:rPr lang="tr-TR" sz="1600" dirty="0" smtClean="0"/>
              <a:t>Öğrencinin </a:t>
            </a:r>
            <a:r>
              <a:rPr lang="tr-TR" sz="1600" dirty="0"/>
              <a:t>günlük ritmine dikkat </a:t>
            </a:r>
            <a:r>
              <a:rPr lang="tr-TR" sz="1600" dirty="0" smtClean="0"/>
              <a:t>edilerek </a:t>
            </a:r>
            <a:r>
              <a:rPr lang="tr-TR" sz="1600" dirty="0"/>
              <a:t>yemek ve oyun saatleri </a:t>
            </a:r>
            <a:r>
              <a:rPr lang="tr-TR" sz="1600" dirty="0" smtClean="0"/>
              <a:t>ayarlanmalıdır</a:t>
            </a:r>
            <a:r>
              <a:rPr lang="tr-TR" sz="1600" kern="0" dirty="0" smtClean="0"/>
              <a:t>.</a:t>
            </a:r>
          </a:p>
          <a:p>
            <a:pPr marL="285750" lvl="0" indent="-285750" algn="just" latinLnBrk="0">
              <a:buFont typeface="Arial" panose="020B0604020202020204" pitchFamily="34" charset="0"/>
              <a:buChar char="•"/>
              <a:defRPr/>
            </a:pPr>
            <a:r>
              <a:rPr lang="tr-TR" sz="1600" kern="0" dirty="0"/>
              <a:t>Günlük rutinler ve planlamalar için görseller </a:t>
            </a:r>
            <a:r>
              <a:rPr lang="tr-TR" sz="1600" kern="0" dirty="0" smtClean="0"/>
              <a:t>hazırlamanız faydalı olacaktır. </a:t>
            </a:r>
            <a:endParaRPr lang="en-US" sz="1600" kern="0" dirty="0"/>
          </a:p>
        </p:txBody>
      </p:sp>
      <p:pic>
        <p:nvPicPr>
          <p:cNvPr id="17410" name="Picture 2" descr="Rutinler Neden Önemli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211710"/>
            <a:ext cx="4464496" cy="2302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284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5" name="Resim 4"/>
          <p:cNvPicPr/>
          <p:nvPr/>
        </p:nvPicPr>
        <p:blipFill rotWithShape="1">
          <a:blip r:embed="rId2"/>
          <a:srcRect l="21250" t="29992" r="18751" b="18878"/>
          <a:stretch/>
        </p:blipFill>
        <p:spPr>
          <a:xfrm>
            <a:off x="0" y="51470"/>
            <a:ext cx="9036496" cy="5092030"/>
          </a:xfrm>
          <a:prstGeom prst="rect">
            <a:avLst/>
          </a:prstGeom>
        </p:spPr>
      </p:pic>
    </p:spTree>
    <p:extLst>
      <p:ext uri="{BB962C8B-B14F-4D97-AF65-F5344CB8AC3E}">
        <p14:creationId xmlns:p14="http://schemas.microsoft.com/office/powerpoint/2010/main" val="2215015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İçerik Yer Tutucusu 3"/>
          <p:cNvSpPr>
            <a:spLocks noGrp="1"/>
          </p:cNvSpPr>
          <p:nvPr>
            <p:ph idx="10"/>
          </p:nvPr>
        </p:nvSpPr>
        <p:spPr/>
        <p:txBody>
          <a:bodyPr/>
          <a:lstStyle/>
          <a:p>
            <a:endParaRPr lang="tr-TR"/>
          </a:p>
        </p:txBody>
      </p:sp>
      <p:pic>
        <p:nvPicPr>
          <p:cNvPr id="5" name="Resim 4"/>
          <p:cNvPicPr/>
          <p:nvPr/>
        </p:nvPicPr>
        <p:blipFill rotWithShape="1">
          <a:blip r:embed="rId2"/>
          <a:srcRect l="23749" t="22836" r="21251" b="12695"/>
          <a:stretch/>
        </p:blipFill>
        <p:spPr>
          <a:xfrm>
            <a:off x="0" y="55917"/>
            <a:ext cx="9144000" cy="5108121"/>
          </a:xfrm>
          <a:prstGeom prst="rect">
            <a:avLst/>
          </a:prstGeom>
        </p:spPr>
      </p:pic>
    </p:spTree>
    <p:extLst>
      <p:ext uri="{BB962C8B-B14F-4D97-AF65-F5344CB8AC3E}">
        <p14:creationId xmlns:p14="http://schemas.microsoft.com/office/powerpoint/2010/main" val="72087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l="33752" t="25547" r="36785" b="9985"/>
          <a:stretch/>
        </p:blipFill>
        <p:spPr>
          <a:xfrm>
            <a:off x="1475656" y="411510"/>
            <a:ext cx="3960440" cy="3960440"/>
          </a:xfrm>
          <a:prstGeom prst="rect">
            <a:avLst/>
          </a:prstGeom>
        </p:spPr>
      </p:pic>
      <p:sp>
        <p:nvSpPr>
          <p:cNvPr id="6" name="Metin kutusu 5"/>
          <p:cNvSpPr txBox="1"/>
          <p:nvPr/>
        </p:nvSpPr>
        <p:spPr>
          <a:xfrm>
            <a:off x="5796136" y="915566"/>
            <a:ext cx="2592288" cy="646331"/>
          </a:xfrm>
          <a:prstGeom prst="rect">
            <a:avLst/>
          </a:prstGeom>
          <a:noFill/>
        </p:spPr>
        <p:txBody>
          <a:bodyPr wrap="square" rtlCol="0">
            <a:spAutoFit/>
          </a:bodyPr>
          <a:lstStyle/>
          <a:p>
            <a:r>
              <a:rPr lang="tr-TR" dirty="0" smtClean="0"/>
              <a:t>Problem davranış kartı</a:t>
            </a:r>
          </a:p>
          <a:p>
            <a:endParaRPr lang="tr-TR" dirty="0"/>
          </a:p>
        </p:txBody>
      </p:sp>
      <p:sp>
        <p:nvSpPr>
          <p:cNvPr id="7" name="Metin kutusu 6"/>
          <p:cNvSpPr txBox="1"/>
          <p:nvPr/>
        </p:nvSpPr>
        <p:spPr>
          <a:xfrm>
            <a:off x="5508104" y="2859782"/>
            <a:ext cx="3456384" cy="923330"/>
          </a:xfrm>
          <a:prstGeom prst="rect">
            <a:avLst/>
          </a:prstGeom>
          <a:noFill/>
        </p:spPr>
        <p:txBody>
          <a:bodyPr wrap="square" rtlCol="0">
            <a:spAutoFit/>
          </a:bodyPr>
          <a:lstStyle/>
          <a:p>
            <a:r>
              <a:rPr lang="tr-TR" dirty="0" smtClean="0"/>
              <a:t>Problem davranışın alternatifini göstermek için bu kartı          kullanabilirsiniz.</a:t>
            </a:r>
            <a:endParaRPr lang="tr-TR" dirty="0"/>
          </a:p>
        </p:txBody>
      </p:sp>
    </p:spTree>
    <p:extLst>
      <p:ext uri="{BB962C8B-B14F-4D97-AF65-F5344CB8AC3E}">
        <p14:creationId xmlns:p14="http://schemas.microsoft.com/office/powerpoint/2010/main" val="2728850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69151" y="1203598"/>
            <a:ext cx="6096000" cy="2985433"/>
          </a:xfrm>
          <a:prstGeom prst="rect">
            <a:avLst/>
          </a:prstGeom>
        </p:spPr>
        <p:txBody>
          <a:bodyPr>
            <a:spAutoFit/>
          </a:bodyPr>
          <a:lstStyle/>
          <a:p>
            <a:pPr lvl="0" algn="just" latinLnBrk="0">
              <a:defRPr/>
            </a:pPr>
            <a:r>
              <a:rPr lang="tr-TR" sz="1600" kern="0" dirty="0" smtClean="0"/>
              <a:t>Tüm problem davranışlar 3 yapıyla analiz edilebilir: </a:t>
            </a:r>
          </a:p>
          <a:p>
            <a:pPr marL="285750" lvl="0" indent="-285750" algn="just" latinLnBrk="0">
              <a:buFont typeface="Arial" panose="020B0604020202020204" pitchFamily="34" charset="0"/>
              <a:buChar char="•"/>
              <a:defRPr/>
            </a:pPr>
            <a:r>
              <a:rPr lang="tr-TR" sz="1600" kern="0" dirty="0" smtClean="0"/>
              <a:t>Öncül</a:t>
            </a:r>
          </a:p>
          <a:p>
            <a:pPr marL="285750" lvl="0" indent="-285750" algn="just" latinLnBrk="0">
              <a:buFont typeface="Arial" panose="020B0604020202020204" pitchFamily="34" charset="0"/>
              <a:buChar char="•"/>
              <a:defRPr/>
            </a:pPr>
            <a:r>
              <a:rPr lang="tr-TR" sz="1600" kern="0" dirty="0" smtClean="0"/>
              <a:t>Davranış </a:t>
            </a:r>
          </a:p>
          <a:p>
            <a:pPr marL="285750" lvl="0" indent="-285750" algn="just" latinLnBrk="0">
              <a:buFont typeface="Arial" panose="020B0604020202020204" pitchFamily="34" charset="0"/>
              <a:buChar char="•"/>
              <a:defRPr/>
            </a:pPr>
            <a:r>
              <a:rPr lang="tr-TR" sz="1600" kern="0" dirty="0" smtClean="0"/>
              <a:t>Sonuç</a:t>
            </a:r>
          </a:p>
          <a:p>
            <a:pPr lvl="0" algn="just" latinLnBrk="0">
              <a:defRPr/>
            </a:pPr>
            <a:endParaRPr lang="tr-TR" sz="1600" kern="0" dirty="0"/>
          </a:p>
          <a:p>
            <a:pPr lvl="0" algn="just" latinLnBrk="0">
              <a:defRPr/>
            </a:pPr>
            <a:r>
              <a:rPr lang="tr-TR" sz="1600" kern="0" dirty="0" smtClean="0"/>
              <a:t>Problem davranışları anlamak için problem davranışlara sebep olan öncülleri anlamak önemlidir. Örneğin; gürültülü kafeterya, kalabalık servis durakları, günlük rutinin bozulması, hoşlanılmayan bir görev, çocuğa hayır denmesi problem davranışa neden olmuş olabilir. </a:t>
            </a:r>
          </a:p>
          <a:p>
            <a:pPr marL="285750" lvl="0" indent="-285750" algn="just" latinLnBrk="0">
              <a:buFont typeface="Arial" panose="020B0604020202020204" pitchFamily="34" charset="0"/>
              <a:buChar char="•"/>
              <a:defRPr/>
            </a:pPr>
            <a:endParaRPr lang="tr-TR" sz="1400" kern="0" dirty="0"/>
          </a:p>
          <a:p>
            <a:pPr marL="285750" lvl="0" indent="-285750" algn="just" latinLnBrk="0">
              <a:buFont typeface="Arial" panose="020B0604020202020204" pitchFamily="34" charset="0"/>
              <a:buChar char="•"/>
              <a:defRPr/>
            </a:pPr>
            <a:endParaRPr lang="tr-TR" sz="1400" kern="0" dirty="0"/>
          </a:p>
        </p:txBody>
      </p:sp>
      <p:sp>
        <p:nvSpPr>
          <p:cNvPr id="3" name="4 Dikdörtgen"/>
          <p:cNvSpPr/>
          <p:nvPr/>
        </p:nvSpPr>
        <p:spPr>
          <a:xfrm>
            <a:off x="1763688" y="411510"/>
            <a:ext cx="6585194" cy="1138773"/>
          </a:xfrm>
          <a:prstGeom prst="rect">
            <a:avLst/>
          </a:prstGeom>
        </p:spPr>
        <p:txBody>
          <a:bodyPr wrap="square">
            <a:spAutoFit/>
          </a:bodyPr>
          <a:lstStyle/>
          <a:p>
            <a:pPr lvl="0" latinLnBrk="0">
              <a:defRPr/>
            </a:pPr>
            <a:r>
              <a:rPr lang="tr-TR" sz="2400" b="1" kern="0" dirty="0" smtClean="0">
                <a:solidFill>
                  <a:srgbClr val="0070C0"/>
                </a:solidFill>
              </a:rPr>
              <a:t>ÖZEL GEREKSİNİMLİ ÖĞRENCİLERDE PROBLEM DAVRANIŞLAR</a:t>
            </a:r>
            <a:endParaRPr lang="en-US" sz="2400" b="1" kern="0" dirty="0" smtClean="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pic>
        <p:nvPicPr>
          <p:cNvPr id="8194" name="Picture 2" descr="Çocuklarda problem davranışlar / Psikoloji / Milliyet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177" y="3517420"/>
            <a:ext cx="2256185" cy="16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123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l="25000" t="26677" r="22501" b="11078"/>
          <a:stretch/>
        </p:blipFill>
        <p:spPr>
          <a:xfrm>
            <a:off x="35496" y="1707654"/>
            <a:ext cx="8928992" cy="3435846"/>
          </a:xfrm>
          <a:prstGeom prst="rect">
            <a:avLst/>
          </a:prstGeom>
        </p:spPr>
      </p:pic>
      <p:sp>
        <p:nvSpPr>
          <p:cNvPr id="6" name="4 Dikdörtgen"/>
          <p:cNvSpPr/>
          <p:nvPr/>
        </p:nvSpPr>
        <p:spPr>
          <a:xfrm>
            <a:off x="1588296" y="483518"/>
            <a:ext cx="7368480" cy="646331"/>
          </a:xfrm>
          <a:prstGeom prst="rect">
            <a:avLst/>
          </a:prstGeom>
        </p:spPr>
        <p:txBody>
          <a:bodyPr wrap="square">
            <a:spAutoFit/>
          </a:bodyPr>
          <a:lstStyle/>
          <a:p>
            <a:pPr marL="285750" lvl="0" indent="-285750" algn="just" latinLnBrk="0">
              <a:buFont typeface="Arial" panose="020B0604020202020204" pitchFamily="34" charset="0"/>
              <a:buChar char="•"/>
              <a:defRPr/>
            </a:pPr>
            <a:r>
              <a:rPr lang="tr-TR" dirty="0" smtClean="0"/>
              <a:t>Diğer problem davranışlar için de problem davranış ve alternatif davranış kartları hazırlayabilirsiniz.  </a:t>
            </a:r>
            <a:endParaRPr lang="en-US" kern="0" dirty="0"/>
          </a:p>
        </p:txBody>
      </p:sp>
    </p:spTree>
    <p:extLst>
      <p:ext uri="{BB962C8B-B14F-4D97-AF65-F5344CB8AC3E}">
        <p14:creationId xmlns:p14="http://schemas.microsoft.com/office/powerpoint/2010/main" val="172841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Dikdörtgen"/>
          <p:cNvSpPr/>
          <p:nvPr/>
        </p:nvSpPr>
        <p:spPr>
          <a:xfrm>
            <a:off x="2650911" y="699542"/>
            <a:ext cx="6513186" cy="769441"/>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MATERYAL VE ÖDEV KONTROLÜ</a:t>
            </a:r>
            <a:endParaRPr kumimoji="0" lang="tr-TR" sz="2000" b="0" i="0" u="none" strike="noStrike" kern="0" cap="none" spc="0" normalizeH="0" baseline="0" noProof="0" dirty="0" smtClean="0">
              <a:ln>
                <a:noFill/>
              </a:ln>
              <a:solidFill>
                <a:sysClr val="windowText" lastClr="000000"/>
              </a:solidFill>
              <a:effectLst/>
              <a:uLnTx/>
              <a:uFillTx/>
            </a:endParaRPr>
          </a:p>
        </p:txBody>
      </p:sp>
      <p:sp>
        <p:nvSpPr>
          <p:cNvPr id="7" name="4 Dikdörtgen"/>
          <p:cNvSpPr/>
          <p:nvPr/>
        </p:nvSpPr>
        <p:spPr>
          <a:xfrm>
            <a:off x="1619672" y="1851670"/>
            <a:ext cx="7368480" cy="707886"/>
          </a:xfrm>
          <a:prstGeom prst="rect">
            <a:avLst/>
          </a:prstGeom>
        </p:spPr>
        <p:txBody>
          <a:bodyPr wrap="square">
            <a:spAutoFit/>
          </a:bodyPr>
          <a:lstStyle/>
          <a:p>
            <a:pPr marL="285750" lvl="0" indent="-285750" algn="just" latinLnBrk="0">
              <a:buFont typeface="Arial" panose="020B0604020202020204" pitchFamily="34" charset="0"/>
              <a:buChar char="•"/>
              <a:defRPr/>
            </a:pPr>
            <a:r>
              <a:rPr lang="tr-TR" sz="2000" dirty="0" smtClean="0"/>
              <a:t>Materyal kontrolü için gerekli materyalleri içeren haftalık ajandalar hazırlayabilirsiniz. </a:t>
            </a:r>
          </a:p>
        </p:txBody>
      </p:sp>
    </p:spTree>
    <p:extLst>
      <p:ext uri="{BB962C8B-B14F-4D97-AF65-F5344CB8AC3E}">
        <p14:creationId xmlns:p14="http://schemas.microsoft.com/office/powerpoint/2010/main" val="566930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p:nvPr/>
        </p:nvPicPr>
        <p:blipFill rotWithShape="1">
          <a:blip r:embed="rId2"/>
          <a:srcRect l="48392" t="11991" r="16609" b="46907"/>
          <a:stretch/>
        </p:blipFill>
        <p:spPr>
          <a:xfrm>
            <a:off x="2123728" y="1066545"/>
            <a:ext cx="6408712" cy="3579862"/>
          </a:xfrm>
          <a:prstGeom prst="rect">
            <a:avLst/>
          </a:prstGeom>
        </p:spPr>
      </p:pic>
      <p:sp>
        <p:nvSpPr>
          <p:cNvPr id="10" name="4 Dikdörtgen"/>
          <p:cNvSpPr/>
          <p:nvPr/>
        </p:nvSpPr>
        <p:spPr>
          <a:xfrm>
            <a:off x="3275856" y="699542"/>
            <a:ext cx="3571862" cy="369332"/>
          </a:xfrm>
          <a:prstGeom prst="rect">
            <a:avLst/>
          </a:prstGeom>
        </p:spPr>
        <p:txBody>
          <a:bodyPr wrap="square">
            <a:spAutoFit/>
          </a:bodyPr>
          <a:lstStyle/>
          <a:p>
            <a:pPr lvl="0" algn="just" latinLnBrk="0">
              <a:defRPr/>
            </a:pPr>
            <a:r>
              <a:rPr lang="tr-TR" dirty="0" smtClean="0"/>
              <a:t>Her gün gerekli olan materyaller</a:t>
            </a:r>
            <a:endParaRPr lang="en-US" kern="0" dirty="0"/>
          </a:p>
        </p:txBody>
      </p:sp>
    </p:spTree>
    <p:extLst>
      <p:ext uri="{BB962C8B-B14F-4D97-AF65-F5344CB8AC3E}">
        <p14:creationId xmlns:p14="http://schemas.microsoft.com/office/powerpoint/2010/main" val="975383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p:nvPr/>
        </p:nvPicPr>
        <p:blipFill rotWithShape="1">
          <a:blip r:embed="rId2"/>
          <a:srcRect l="37142" t="64952" r="16609" b="6891"/>
          <a:stretch/>
        </p:blipFill>
        <p:spPr>
          <a:xfrm>
            <a:off x="2771800" y="782759"/>
            <a:ext cx="5833312" cy="3374130"/>
          </a:xfrm>
          <a:prstGeom prst="rect">
            <a:avLst/>
          </a:prstGeom>
        </p:spPr>
      </p:pic>
      <p:sp>
        <p:nvSpPr>
          <p:cNvPr id="11" name="4 Dikdörtgen"/>
          <p:cNvSpPr/>
          <p:nvPr/>
        </p:nvSpPr>
        <p:spPr>
          <a:xfrm>
            <a:off x="1547664" y="2102632"/>
            <a:ext cx="1381415" cy="400110"/>
          </a:xfrm>
          <a:prstGeom prst="rect">
            <a:avLst/>
          </a:prstGeom>
        </p:spPr>
        <p:txBody>
          <a:bodyPr wrap="square">
            <a:spAutoFit/>
          </a:bodyPr>
          <a:lstStyle/>
          <a:p>
            <a:pPr lvl="0" algn="just" latinLnBrk="0">
              <a:defRPr/>
            </a:pPr>
            <a:r>
              <a:rPr lang="tr-TR" sz="2000" dirty="0" smtClean="0"/>
              <a:t>Pazartesi</a:t>
            </a:r>
            <a:endParaRPr lang="en-US" sz="2000" kern="0" dirty="0"/>
          </a:p>
        </p:txBody>
      </p:sp>
      <p:sp>
        <p:nvSpPr>
          <p:cNvPr id="12" name="4 Dikdörtgen"/>
          <p:cNvSpPr/>
          <p:nvPr/>
        </p:nvSpPr>
        <p:spPr>
          <a:xfrm>
            <a:off x="3116088" y="229107"/>
            <a:ext cx="939412" cy="523220"/>
          </a:xfrm>
          <a:prstGeom prst="rect">
            <a:avLst/>
          </a:prstGeom>
        </p:spPr>
        <p:txBody>
          <a:bodyPr wrap="square">
            <a:spAutoFit/>
          </a:bodyPr>
          <a:lstStyle/>
          <a:p>
            <a:pPr marL="342900" lvl="0" indent="-342900" algn="just" latinLnBrk="0">
              <a:buAutoNum type="arabicPeriod"/>
              <a:defRPr/>
            </a:pPr>
            <a:r>
              <a:rPr lang="tr-TR" sz="1400" dirty="0" smtClean="0"/>
              <a:t>Saat </a:t>
            </a:r>
          </a:p>
          <a:p>
            <a:pPr lvl="0" algn="just" latinLnBrk="0">
              <a:defRPr/>
            </a:pPr>
            <a:r>
              <a:rPr lang="tr-TR" sz="1400" dirty="0"/>
              <a:t>D</a:t>
            </a:r>
            <a:r>
              <a:rPr lang="tr-TR" sz="1400" dirty="0" smtClean="0"/>
              <a:t>ilbilgisi</a:t>
            </a:r>
            <a:endParaRPr lang="en-US" sz="1400" kern="0" dirty="0"/>
          </a:p>
        </p:txBody>
      </p:sp>
      <p:sp>
        <p:nvSpPr>
          <p:cNvPr id="13" name="4 Dikdörtgen"/>
          <p:cNvSpPr/>
          <p:nvPr/>
        </p:nvSpPr>
        <p:spPr>
          <a:xfrm>
            <a:off x="4427320" y="229107"/>
            <a:ext cx="792088" cy="523220"/>
          </a:xfrm>
          <a:prstGeom prst="rect">
            <a:avLst/>
          </a:prstGeom>
        </p:spPr>
        <p:txBody>
          <a:bodyPr wrap="square">
            <a:spAutoFit/>
          </a:bodyPr>
          <a:lstStyle/>
          <a:p>
            <a:pPr lvl="0" algn="just" latinLnBrk="0">
              <a:defRPr/>
            </a:pPr>
            <a:r>
              <a:rPr lang="tr-TR" sz="1400" dirty="0" smtClean="0"/>
              <a:t>2. Saat </a:t>
            </a:r>
          </a:p>
          <a:p>
            <a:pPr lvl="0" algn="just" latinLnBrk="0">
              <a:defRPr/>
            </a:pPr>
            <a:r>
              <a:rPr lang="tr-TR" sz="1400" dirty="0"/>
              <a:t>O</a:t>
            </a:r>
            <a:r>
              <a:rPr lang="tr-TR" sz="1400" dirty="0" smtClean="0"/>
              <a:t>kuma</a:t>
            </a:r>
            <a:endParaRPr lang="en-US" sz="1400" kern="0" dirty="0"/>
          </a:p>
        </p:txBody>
      </p:sp>
      <p:sp>
        <p:nvSpPr>
          <p:cNvPr id="14" name="4 Dikdörtgen"/>
          <p:cNvSpPr/>
          <p:nvPr/>
        </p:nvSpPr>
        <p:spPr>
          <a:xfrm>
            <a:off x="5688456" y="244323"/>
            <a:ext cx="1152128" cy="523220"/>
          </a:xfrm>
          <a:prstGeom prst="rect">
            <a:avLst/>
          </a:prstGeom>
        </p:spPr>
        <p:txBody>
          <a:bodyPr wrap="square">
            <a:spAutoFit/>
          </a:bodyPr>
          <a:lstStyle/>
          <a:p>
            <a:pPr lvl="0" latinLnBrk="0">
              <a:defRPr/>
            </a:pPr>
            <a:r>
              <a:rPr lang="tr-TR" sz="1400" dirty="0" smtClean="0"/>
              <a:t>3. Saat Matematik</a:t>
            </a:r>
            <a:endParaRPr lang="en-US" sz="1400" kern="0" dirty="0"/>
          </a:p>
        </p:txBody>
      </p:sp>
      <p:sp>
        <p:nvSpPr>
          <p:cNvPr id="15" name="4 Dikdörtgen"/>
          <p:cNvSpPr/>
          <p:nvPr/>
        </p:nvSpPr>
        <p:spPr>
          <a:xfrm>
            <a:off x="7141910" y="121385"/>
            <a:ext cx="1152097" cy="738664"/>
          </a:xfrm>
          <a:prstGeom prst="rect">
            <a:avLst/>
          </a:prstGeom>
        </p:spPr>
        <p:txBody>
          <a:bodyPr wrap="square">
            <a:spAutoFit/>
          </a:bodyPr>
          <a:lstStyle/>
          <a:p>
            <a:pPr lvl="0" latinLnBrk="0">
              <a:defRPr/>
            </a:pPr>
            <a:r>
              <a:rPr lang="tr-TR" sz="1400" dirty="0" smtClean="0"/>
              <a:t>4. Saat Beden </a:t>
            </a:r>
            <a:r>
              <a:rPr lang="tr-TR" sz="1400" dirty="0"/>
              <a:t>E</a:t>
            </a:r>
            <a:r>
              <a:rPr lang="tr-TR" sz="1400" dirty="0" smtClean="0"/>
              <a:t>ğitimi</a:t>
            </a:r>
            <a:endParaRPr lang="en-US" sz="1400" kern="0" dirty="0"/>
          </a:p>
        </p:txBody>
      </p:sp>
    </p:spTree>
    <p:extLst>
      <p:ext uri="{BB962C8B-B14F-4D97-AF65-F5344CB8AC3E}">
        <p14:creationId xmlns:p14="http://schemas.microsoft.com/office/powerpoint/2010/main" val="2126093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051720" y="555526"/>
            <a:ext cx="6096000" cy="738664"/>
          </a:xfrm>
          <a:prstGeom prst="rect">
            <a:avLst/>
          </a:prstGeom>
        </p:spPr>
        <p:txBody>
          <a:bodyPr>
            <a:spAutoFit/>
          </a:bodyPr>
          <a:lstStyle/>
          <a:p>
            <a:pPr marL="285750" lvl="0" indent="-285750" latinLnBrk="0">
              <a:buFont typeface="Arial" panose="020B0604020202020204" pitchFamily="34" charset="0"/>
              <a:buChar char="•"/>
              <a:defRPr/>
            </a:pPr>
            <a:r>
              <a:rPr lang="tr-TR" sz="1400" kern="0" dirty="0" smtClean="0"/>
              <a:t>Ödevlerinin takibi için veli ile işbirliği kurarak aşağıdaki gibi bir çizelgenin takibini yapabilirsiniz: </a:t>
            </a:r>
          </a:p>
          <a:p>
            <a:pPr marL="285750" lvl="0" indent="-285750" latinLnBrk="0">
              <a:buFont typeface="Arial" panose="020B0604020202020204" pitchFamily="34" charset="0"/>
              <a:buChar char="•"/>
              <a:defRPr/>
            </a:pPr>
            <a:endParaRPr lang="en-US" sz="1400" kern="0" dirty="0"/>
          </a:p>
        </p:txBody>
      </p:sp>
      <p:graphicFrame>
        <p:nvGraphicFramePr>
          <p:cNvPr id="2" name="Tablo 1"/>
          <p:cNvGraphicFramePr>
            <a:graphicFrameLocks noGrp="1"/>
          </p:cNvGraphicFramePr>
          <p:nvPr>
            <p:extLst>
              <p:ext uri="{D42A27DB-BD31-4B8C-83A1-F6EECF244321}">
                <p14:modId xmlns:p14="http://schemas.microsoft.com/office/powerpoint/2010/main" val="3656739562"/>
              </p:ext>
            </p:extLst>
          </p:nvPr>
        </p:nvGraphicFramePr>
        <p:xfrm>
          <a:off x="2051720" y="1419622"/>
          <a:ext cx="6096000" cy="3464560"/>
        </p:xfrm>
        <a:graphic>
          <a:graphicData uri="http://schemas.openxmlformats.org/drawingml/2006/table">
            <a:tbl>
              <a:tblPr firstRow="1" bandRow="1">
                <a:tableStyleId>{3B4B98B0-60AC-42C2-AFA5-B58CD77FA1E5}</a:tableStyleId>
              </a:tblPr>
              <a:tblGrid>
                <a:gridCol w="1368152"/>
                <a:gridCol w="1070248"/>
                <a:gridCol w="1219200"/>
                <a:gridCol w="1219200"/>
                <a:gridCol w="1219200"/>
              </a:tblGrid>
              <a:tr h="370840">
                <a:tc gridSpan="5">
                  <a:txBody>
                    <a:bodyPr/>
                    <a:lstStyle/>
                    <a:p>
                      <a:r>
                        <a:rPr lang="tr-TR" sz="1400" dirty="0" smtClean="0"/>
                        <a:t>……………………………………………………………………………</a:t>
                      </a:r>
                      <a:endParaRPr lang="tr-TR" sz="1400" dirty="0"/>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r>
              <a:tr h="370840">
                <a:tc>
                  <a:txBody>
                    <a:bodyPr/>
                    <a:lstStyle/>
                    <a:p>
                      <a:r>
                        <a:rPr lang="tr-TR" sz="1400" dirty="0" smtClean="0"/>
                        <a:t>Ders</a:t>
                      </a:r>
                      <a:endParaRPr lang="tr-TR" sz="1400" dirty="0"/>
                    </a:p>
                  </a:txBody>
                  <a:tcPr/>
                </a:tc>
                <a:tc>
                  <a:txBody>
                    <a:bodyPr/>
                    <a:lstStyle/>
                    <a:p>
                      <a:r>
                        <a:rPr lang="tr-TR" sz="1400" dirty="0" smtClean="0"/>
                        <a:t>Ödev</a:t>
                      </a:r>
                      <a:endParaRPr lang="tr-TR" sz="1400" dirty="0"/>
                    </a:p>
                  </a:txBody>
                  <a:tcPr/>
                </a:tc>
                <a:tc>
                  <a:txBody>
                    <a:bodyPr/>
                    <a:lstStyle/>
                    <a:p>
                      <a:r>
                        <a:rPr lang="tr-TR" sz="1400" dirty="0" smtClean="0"/>
                        <a:t>Gerekli</a:t>
                      </a:r>
                      <a:r>
                        <a:rPr lang="tr-TR" sz="1400" baseline="0" dirty="0" smtClean="0"/>
                        <a:t> kitap/materyaller</a:t>
                      </a:r>
                      <a:endParaRPr lang="tr-TR" sz="1400" dirty="0"/>
                    </a:p>
                  </a:txBody>
                  <a:tcPr/>
                </a:tc>
                <a:tc>
                  <a:txBody>
                    <a:bodyPr/>
                    <a:lstStyle/>
                    <a:p>
                      <a:r>
                        <a:rPr lang="tr-TR" sz="1400" dirty="0" smtClean="0"/>
                        <a:t>Ödev         tamamlandı</a:t>
                      </a:r>
                      <a:endParaRPr lang="tr-TR" sz="1400" dirty="0"/>
                    </a:p>
                  </a:txBody>
                  <a:tcPr/>
                </a:tc>
                <a:tc>
                  <a:txBody>
                    <a:bodyPr/>
                    <a:lstStyle/>
                    <a:p>
                      <a:r>
                        <a:rPr lang="tr-TR" sz="1400" dirty="0" smtClean="0"/>
                        <a:t>Ebeveyn      imzası</a:t>
                      </a:r>
                      <a:endParaRPr lang="tr-TR" sz="1400" dirty="0"/>
                    </a:p>
                  </a:txBody>
                  <a:tcPr/>
                </a:tc>
              </a:tr>
              <a:tr h="370840">
                <a:tc>
                  <a:txBody>
                    <a:bodyPr/>
                    <a:lstStyle/>
                    <a:p>
                      <a:endParaRPr lang="tr-TR" sz="1400" dirty="0"/>
                    </a:p>
                  </a:txBody>
                  <a:tcPr/>
                </a:tc>
                <a:tc>
                  <a:txBody>
                    <a:bodyPr/>
                    <a:lstStyle/>
                    <a:p>
                      <a:endParaRPr lang="tr-TR" sz="1400"/>
                    </a:p>
                  </a:txBody>
                  <a:tcPr/>
                </a:tc>
                <a:tc>
                  <a:txBody>
                    <a:bodyPr/>
                    <a:lstStyle/>
                    <a:p>
                      <a:endParaRPr lang="tr-TR" sz="1400"/>
                    </a:p>
                  </a:txBody>
                  <a:tcPr/>
                </a:tc>
                <a:tc>
                  <a:txBody>
                    <a:bodyPr/>
                    <a:lstStyle/>
                    <a:p>
                      <a:endParaRPr lang="tr-TR" sz="1400"/>
                    </a:p>
                  </a:txBody>
                  <a:tcPr/>
                </a:tc>
                <a:tc>
                  <a:txBody>
                    <a:bodyPr/>
                    <a:lstStyle/>
                    <a:p>
                      <a:endParaRPr lang="tr-TR" sz="1400" dirty="0"/>
                    </a:p>
                  </a:txBody>
                  <a:tcPr/>
                </a:tc>
              </a:tr>
              <a:tr h="370840">
                <a:tc>
                  <a:txBody>
                    <a:bodyPr/>
                    <a:lstStyle/>
                    <a:p>
                      <a:endParaRPr lang="tr-TR" sz="1400"/>
                    </a:p>
                  </a:txBody>
                  <a:tcPr/>
                </a:tc>
                <a:tc>
                  <a:txBody>
                    <a:bodyPr/>
                    <a:lstStyle/>
                    <a:p>
                      <a:endParaRPr lang="tr-TR" sz="1400"/>
                    </a:p>
                  </a:txBody>
                  <a:tcPr/>
                </a:tc>
                <a:tc>
                  <a:txBody>
                    <a:bodyPr/>
                    <a:lstStyle/>
                    <a:p>
                      <a:endParaRPr lang="tr-TR" sz="1400"/>
                    </a:p>
                  </a:txBody>
                  <a:tcPr/>
                </a:tc>
                <a:tc>
                  <a:txBody>
                    <a:bodyPr/>
                    <a:lstStyle/>
                    <a:p>
                      <a:endParaRPr lang="tr-TR" sz="1400"/>
                    </a:p>
                  </a:txBody>
                  <a:tcPr/>
                </a:tc>
                <a:tc>
                  <a:txBody>
                    <a:bodyPr/>
                    <a:lstStyle/>
                    <a:p>
                      <a:endParaRPr lang="tr-TR" sz="1400"/>
                    </a:p>
                  </a:txBody>
                  <a:tcPr/>
                </a:tc>
              </a:tr>
              <a:tr h="370840">
                <a:tc>
                  <a:txBody>
                    <a:bodyPr/>
                    <a:lstStyle/>
                    <a:p>
                      <a:endParaRPr lang="tr-TR" sz="1400" dirty="0"/>
                    </a:p>
                  </a:txBody>
                  <a:tcPr/>
                </a:tc>
                <a:tc>
                  <a:txBody>
                    <a:bodyPr/>
                    <a:lstStyle/>
                    <a:p>
                      <a:endParaRPr lang="tr-TR" sz="1400"/>
                    </a:p>
                  </a:txBody>
                  <a:tcPr/>
                </a:tc>
                <a:tc>
                  <a:txBody>
                    <a:bodyPr/>
                    <a:lstStyle/>
                    <a:p>
                      <a:endParaRPr lang="tr-TR" sz="1400" dirty="0"/>
                    </a:p>
                  </a:txBody>
                  <a:tcPr/>
                </a:tc>
                <a:tc>
                  <a:txBody>
                    <a:bodyPr/>
                    <a:lstStyle/>
                    <a:p>
                      <a:endParaRPr lang="tr-TR" sz="1400"/>
                    </a:p>
                  </a:txBody>
                  <a:tcPr/>
                </a:tc>
                <a:tc>
                  <a:txBody>
                    <a:bodyPr/>
                    <a:lstStyle/>
                    <a:p>
                      <a:endParaRPr lang="tr-TR" sz="1400"/>
                    </a:p>
                  </a:txBody>
                  <a:tcPr/>
                </a:tc>
              </a:tr>
              <a:tr h="370840">
                <a:tc>
                  <a:txBody>
                    <a:bodyPr/>
                    <a:lstStyle/>
                    <a:p>
                      <a:r>
                        <a:rPr lang="tr-TR" sz="1400" dirty="0" smtClean="0"/>
                        <a:t>Yarın</a:t>
                      </a:r>
                      <a:r>
                        <a:rPr lang="tr-TR" sz="1400" baseline="0" dirty="0" smtClean="0"/>
                        <a:t> için      gerekli olan   özel            materyaller</a:t>
                      </a:r>
                      <a:endParaRPr lang="tr-TR" sz="1400" dirty="0"/>
                    </a:p>
                  </a:txBody>
                  <a:tcPr/>
                </a:tc>
                <a:tc>
                  <a:txBody>
                    <a:bodyPr/>
                    <a:lstStyle/>
                    <a:p>
                      <a:endParaRPr lang="tr-TR" sz="1400"/>
                    </a:p>
                  </a:txBody>
                  <a:tcPr/>
                </a:tc>
                <a:tc>
                  <a:txBody>
                    <a:bodyPr/>
                    <a:lstStyle/>
                    <a:p>
                      <a:endParaRPr lang="tr-TR" sz="1400"/>
                    </a:p>
                  </a:txBody>
                  <a:tcPr/>
                </a:tc>
                <a:tc>
                  <a:txBody>
                    <a:bodyPr/>
                    <a:lstStyle/>
                    <a:p>
                      <a:endParaRPr lang="tr-TR" sz="1400" dirty="0"/>
                    </a:p>
                  </a:txBody>
                  <a:tcPr/>
                </a:tc>
                <a:tc>
                  <a:txBody>
                    <a:bodyPr/>
                    <a:lstStyle/>
                    <a:p>
                      <a:endParaRPr lang="tr-TR" sz="1400"/>
                    </a:p>
                  </a:txBody>
                  <a:tcPr/>
                </a:tc>
              </a:tr>
              <a:tr h="370840">
                <a:tc>
                  <a:txBody>
                    <a:bodyPr/>
                    <a:lstStyle/>
                    <a:p>
                      <a:r>
                        <a:rPr lang="tr-TR" sz="1400" dirty="0" smtClean="0"/>
                        <a:t>Öğretmenin   notu</a:t>
                      </a:r>
                      <a:endParaRPr lang="tr-TR" sz="1400" dirty="0"/>
                    </a:p>
                  </a:txBody>
                  <a:tcPr/>
                </a:tc>
                <a:tc>
                  <a:txBody>
                    <a:bodyPr/>
                    <a:lstStyle/>
                    <a:p>
                      <a:endParaRPr lang="tr-TR" sz="1400"/>
                    </a:p>
                  </a:txBody>
                  <a:tcPr/>
                </a:tc>
                <a:tc>
                  <a:txBody>
                    <a:bodyPr/>
                    <a:lstStyle/>
                    <a:p>
                      <a:endParaRPr lang="tr-TR" sz="1400"/>
                    </a:p>
                  </a:txBody>
                  <a:tcPr/>
                </a:tc>
                <a:tc>
                  <a:txBody>
                    <a:bodyPr/>
                    <a:lstStyle/>
                    <a:p>
                      <a:endParaRPr lang="tr-TR" sz="1400"/>
                    </a:p>
                  </a:txBody>
                  <a:tcPr/>
                </a:tc>
                <a:tc>
                  <a:txBody>
                    <a:bodyPr/>
                    <a:lstStyle/>
                    <a:p>
                      <a:endParaRPr lang="tr-TR" sz="1400" dirty="0"/>
                    </a:p>
                  </a:txBody>
                  <a:tcPr/>
                </a:tc>
              </a:tr>
            </a:tbl>
          </a:graphicData>
        </a:graphic>
      </p:graphicFrame>
    </p:spTree>
    <p:extLst>
      <p:ext uri="{BB962C8B-B14F-4D97-AF65-F5344CB8AC3E}">
        <p14:creationId xmlns:p14="http://schemas.microsoft.com/office/powerpoint/2010/main" val="598924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karı Ok 5"/>
          <p:cNvSpPr/>
          <p:nvPr/>
        </p:nvSpPr>
        <p:spPr>
          <a:xfrm>
            <a:off x="2555776" y="22404"/>
            <a:ext cx="3960440" cy="5020022"/>
          </a:xfrm>
          <a:prstGeom prst="upArrow">
            <a:avLst/>
          </a:prstGeom>
          <a:solidFill>
            <a:srgbClr val="FF3300"/>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7" name="Metin kutusu 6"/>
          <p:cNvSpPr txBox="1"/>
          <p:nvPr/>
        </p:nvSpPr>
        <p:spPr>
          <a:xfrm>
            <a:off x="3563888" y="4457651"/>
            <a:ext cx="1944216" cy="584775"/>
          </a:xfrm>
          <a:prstGeom prst="rect">
            <a:avLst/>
          </a:prstGeom>
          <a:solidFill>
            <a:schemeClr val="accent1">
              <a:lumMod val="40000"/>
              <a:lumOff val="60000"/>
            </a:schemeClr>
          </a:solidFill>
        </p:spPr>
        <p:txBody>
          <a:bodyPr wrap="square" rtlCol="0">
            <a:spAutoFit/>
          </a:bodyPr>
          <a:lstStyle/>
          <a:p>
            <a:r>
              <a:rPr lang="tr-TR" sz="1600" dirty="0" smtClean="0"/>
              <a:t>Yönergeyi  dikkatli bir şekilde oku</a:t>
            </a:r>
            <a:endParaRPr lang="tr-TR" sz="1600" dirty="0"/>
          </a:p>
        </p:txBody>
      </p:sp>
      <p:sp>
        <p:nvSpPr>
          <p:cNvPr id="8" name="Metin kutusu 7"/>
          <p:cNvSpPr txBox="1"/>
          <p:nvPr/>
        </p:nvSpPr>
        <p:spPr>
          <a:xfrm>
            <a:off x="3563888" y="3626654"/>
            <a:ext cx="1944216" cy="830997"/>
          </a:xfrm>
          <a:prstGeom prst="rect">
            <a:avLst/>
          </a:prstGeom>
          <a:solidFill>
            <a:schemeClr val="accent2">
              <a:lumMod val="60000"/>
              <a:lumOff val="40000"/>
            </a:schemeClr>
          </a:solidFill>
        </p:spPr>
        <p:txBody>
          <a:bodyPr wrap="square" rtlCol="0">
            <a:spAutoFit/>
          </a:bodyPr>
          <a:lstStyle/>
          <a:p>
            <a:r>
              <a:rPr lang="tr-TR" sz="1600" dirty="0" smtClean="0"/>
              <a:t>Cevaplamaya      başlamadan önce  tüm materyali oku</a:t>
            </a:r>
            <a:endParaRPr lang="tr-TR" sz="1600" dirty="0"/>
          </a:p>
        </p:txBody>
      </p:sp>
      <p:sp>
        <p:nvSpPr>
          <p:cNvPr id="9" name="Metin kutusu 8"/>
          <p:cNvSpPr txBox="1"/>
          <p:nvPr/>
        </p:nvSpPr>
        <p:spPr>
          <a:xfrm>
            <a:off x="3563888" y="3294565"/>
            <a:ext cx="1944216" cy="338554"/>
          </a:xfrm>
          <a:prstGeom prst="rect">
            <a:avLst/>
          </a:prstGeom>
          <a:solidFill>
            <a:srgbClr val="FFFF66"/>
          </a:solidFill>
        </p:spPr>
        <p:txBody>
          <a:bodyPr wrap="square" rtlCol="0">
            <a:spAutoFit/>
          </a:bodyPr>
          <a:lstStyle/>
          <a:p>
            <a:r>
              <a:rPr lang="tr-TR" sz="1600" dirty="0" smtClean="0"/>
              <a:t>İstenen şeyi yap</a:t>
            </a:r>
            <a:endParaRPr lang="tr-TR" sz="1600" dirty="0"/>
          </a:p>
        </p:txBody>
      </p:sp>
      <p:sp>
        <p:nvSpPr>
          <p:cNvPr id="10" name="Metin kutusu 9"/>
          <p:cNvSpPr txBox="1"/>
          <p:nvPr/>
        </p:nvSpPr>
        <p:spPr>
          <a:xfrm>
            <a:off x="3563888" y="2749491"/>
            <a:ext cx="1944216" cy="584775"/>
          </a:xfrm>
          <a:prstGeom prst="rect">
            <a:avLst/>
          </a:prstGeom>
          <a:solidFill>
            <a:schemeClr val="accent3">
              <a:lumMod val="60000"/>
              <a:lumOff val="40000"/>
            </a:schemeClr>
          </a:solidFill>
        </p:spPr>
        <p:txBody>
          <a:bodyPr wrap="square" rtlCol="0">
            <a:spAutoFit/>
          </a:bodyPr>
          <a:lstStyle/>
          <a:p>
            <a:r>
              <a:rPr lang="tr-TR" sz="1600" dirty="0" smtClean="0"/>
              <a:t>Yaptığın şeyi        kontrol et</a:t>
            </a:r>
            <a:endParaRPr lang="tr-TR" sz="1600" dirty="0"/>
          </a:p>
        </p:txBody>
      </p:sp>
      <p:sp>
        <p:nvSpPr>
          <p:cNvPr id="11" name="Metin kutusu 10"/>
          <p:cNvSpPr txBox="1"/>
          <p:nvPr/>
        </p:nvSpPr>
        <p:spPr>
          <a:xfrm>
            <a:off x="3563888" y="2157343"/>
            <a:ext cx="1944216" cy="584775"/>
          </a:xfrm>
          <a:prstGeom prst="rect">
            <a:avLst/>
          </a:prstGeom>
          <a:solidFill>
            <a:srgbClr val="F181E1"/>
          </a:solidFill>
        </p:spPr>
        <p:txBody>
          <a:bodyPr wrap="square" rtlCol="0">
            <a:spAutoFit/>
          </a:bodyPr>
          <a:lstStyle/>
          <a:p>
            <a:r>
              <a:rPr lang="tr-TR" sz="1600" dirty="0" smtClean="0"/>
              <a:t>Yaptığın şeyi        değerlendir</a:t>
            </a:r>
            <a:endParaRPr lang="tr-TR" sz="1600" dirty="0"/>
          </a:p>
        </p:txBody>
      </p:sp>
      <p:sp>
        <p:nvSpPr>
          <p:cNvPr id="12" name="4 Dikdörtgen"/>
          <p:cNvSpPr/>
          <p:nvPr/>
        </p:nvSpPr>
        <p:spPr>
          <a:xfrm>
            <a:off x="6505406" y="2157343"/>
            <a:ext cx="2304256" cy="1569660"/>
          </a:xfrm>
          <a:prstGeom prst="rect">
            <a:avLst/>
          </a:prstGeom>
        </p:spPr>
        <p:txBody>
          <a:bodyPr wrap="square">
            <a:spAutoFit/>
          </a:bodyPr>
          <a:lstStyle/>
          <a:p>
            <a:pPr lvl="0" latinLnBrk="0">
              <a:defRPr/>
            </a:pPr>
            <a:r>
              <a:rPr lang="tr-TR" sz="2400" kern="0" dirty="0" smtClean="0"/>
              <a:t>Ödev ve etkinlik</a:t>
            </a:r>
          </a:p>
          <a:p>
            <a:pPr lvl="0" latinLnBrk="0">
              <a:defRPr/>
            </a:pPr>
            <a:r>
              <a:rPr lang="tr-TR" sz="2400" kern="0" dirty="0"/>
              <a:t>ö</a:t>
            </a:r>
            <a:r>
              <a:rPr lang="tr-TR" sz="2400" kern="0" dirty="0" smtClean="0"/>
              <a:t>z-takip çizelgesi</a:t>
            </a:r>
            <a:endParaRPr lang="en-US" sz="2400" kern="0" dirty="0"/>
          </a:p>
        </p:txBody>
      </p:sp>
    </p:spTree>
    <p:extLst>
      <p:ext uri="{BB962C8B-B14F-4D97-AF65-F5344CB8AC3E}">
        <p14:creationId xmlns:p14="http://schemas.microsoft.com/office/powerpoint/2010/main" val="1459717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l="27323" t="59919" r="39803" b="16783"/>
          <a:stretch/>
        </p:blipFill>
        <p:spPr>
          <a:xfrm>
            <a:off x="1675761" y="2456656"/>
            <a:ext cx="7153082" cy="2195461"/>
          </a:xfrm>
          <a:prstGeom prst="rect">
            <a:avLst/>
          </a:prstGeom>
        </p:spPr>
      </p:pic>
      <p:sp>
        <p:nvSpPr>
          <p:cNvPr id="4" name="4 Dikdörtgen"/>
          <p:cNvSpPr/>
          <p:nvPr/>
        </p:nvSpPr>
        <p:spPr>
          <a:xfrm>
            <a:off x="2051720" y="627534"/>
            <a:ext cx="7272808" cy="646331"/>
          </a:xfrm>
          <a:prstGeom prst="rect">
            <a:avLst/>
          </a:prstGeom>
        </p:spPr>
        <p:txBody>
          <a:bodyPr wrap="square">
            <a:spAutoFit/>
          </a:bodyPr>
          <a:lstStyle/>
          <a:p>
            <a:pPr lvl="0" latinLnBrk="0">
              <a:defRPr/>
            </a:pPr>
            <a:r>
              <a:rPr lang="tr-TR" kern="0" dirty="0" smtClean="0"/>
              <a:t>Duygu değerlendirme kartlarının kullanımı:</a:t>
            </a:r>
          </a:p>
          <a:p>
            <a:pPr lvl="0" latinLnBrk="0">
              <a:defRPr/>
            </a:pPr>
            <a:r>
              <a:rPr lang="tr-TR" kern="0" dirty="0" smtClean="0"/>
              <a:t>Davranışları düzenleme ve duygu farkındalığı için kullanılabilir</a:t>
            </a:r>
          </a:p>
        </p:txBody>
      </p:sp>
      <p:sp>
        <p:nvSpPr>
          <p:cNvPr id="6" name="4 Dikdörtgen"/>
          <p:cNvSpPr/>
          <p:nvPr/>
        </p:nvSpPr>
        <p:spPr>
          <a:xfrm>
            <a:off x="3239852" y="2050846"/>
            <a:ext cx="1368152" cy="307777"/>
          </a:xfrm>
          <a:prstGeom prst="rect">
            <a:avLst/>
          </a:prstGeom>
        </p:spPr>
        <p:txBody>
          <a:bodyPr wrap="square">
            <a:spAutoFit/>
          </a:bodyPr>
          <a:lstStyle/>
          <a:p>
            <a:pPr lvl="0" latinLnBrk="0">
              <a:defRPr/>
            </a:pPr>
            <a:r>
              <a:rPr lang="tr-TR" sz="1400" kern="0" dirty="0" smtClean="0"/>
              <a:t>Mutluyum</a:t>
            </a:r>
          </a:p>
        </p:txBody>
      </p:sp>
      <p:sp>
        <p:nvSpPr>
          <p:cNvPr id="7" name="4 Dikdörtgen"/>
          <p:cNvSpPr/>
          <p:nvPr/>
        </p:nvSpPr>
        <p:spPr>
          <a:xfrm>
            <a:off x="1871700" y="1906996"/>
            <a:ext cx="1368152" cy="523220"/>
          </a:xfrm>
          <a:prstGeom prst="rect">
            <a:avLst/>
          </a:prstGeom>
        </p:spPr>
        <p:txBody>
          <a:bodyPr wrap="square">
            <a:spAutoFit/>
          </a:bodyPr>
          <a:lstStyle/>
          <a:p>
            <a:pPr lvl="0" latinLnBrk="0">
              <a:defRPr/>
            </a:pPr>
            <a:r>
              <a:rPr lang="tr-TR" sz="1400" kern="0" dirty="0" smtClean="0"/>
              <a:t>Çok mutluyum</a:t>
            </a:r>
          </a:p>
        </p:txBody>
      </p:sp>
      <p:sp>
        <p:nvSpPr>
          <p:cNvPr id="8" name="4 Dikdörtgen"/>
          <p:cNvSpPr/>
          <p:nvPr/>
        </p:nvSpPr>
        <p:spPr>
          <a:xfrm>
            <a:off x="4616957" y="1863059"/>
            <a:ext cx="1368152" cy="523220"/>
          </a:xfrm>
          <a:prstGeom prst="rect">
            <a:avLst/>
          </a:prstGeom>
        </p:spPr>
        <p:txBody>
          <a:bodyPr wrap="square">
            <a:spAutoFit/>
          </a:bodyPr>
          <a:lstStyle/>
          <a:p>
            <a:pPr lvl="0" latinLnBrk="0">
              <a:defRPr/>
            </a:pPr>
            <a:r>
              <a:rPr lang="tr-TR" sz="1400" kern="0" dirty="0" smtClean="0"/>
              <a:t>Biraz mutluyum</a:t>
            </a:r>
          </a:p>
        </p:txBody>
      </p:sp>
      <p:sp>
        <p:nvSpPr>
          <p:cNvPr id="9" name="4 Dikdörtgen"/>
          <p:cNvSpPr/>
          <p:nvPr/>
        </p:nvSpPr>
        <p:spPr>
          <a:xfrm>
            <a:off x="5996660" y="1887915"/>
            <a:ext cx="1368152" cy="523220"/>
          </a:xfrm>
          <a:prstGeom prst="rect">
            <a:avLst/>
          </a:prstGeom>
        </p:spPr>
        <p:txBody>
          <a:bodyPr wrap="square">
            <a:spAutoFit/>
          </a:bodyPr>
          <a:lstStyle/>
          <a:p>
            <a:pPr lvl="0" latinLnBrk="0">
              <a:defRPr/>
            </a:pPr>
            <a:r>
              <a:rPr lang="tr-TR" sz="1400" kern="0" dirty="0" smtClean="0"/>
              <a:t>Çok mutlu değilim</a:t>
            </a:r>
          </a:p>
        </p:txBody>
      </p:sp>
      <p:sp>
        <p:nvSpPr>
          <p:cNvPr id="10" name="4 Dikdörtgen"/>
          <p:cNvSpPr/>
          <p:nvPr/>
        </p:nvSpPr>
        <p:spPr>
          <a:xfrm>
            <a:off x="7376363" y="1863059"/>
            <a:ext cx="1368152" cy="523220"/>
          </a:xfrm>
          <a:prstGeom prst="rect">
            <a:avLst/>
          </a:prstGeom>
        </p:spPr>
        <p:txBody>
          <a:bodyPr wrap="square">
            <a:spAutoFit/>
          </a:bodyPr>
          <a:lstStyle/>
          <a:p>
            <a:pPr lvl="0" latinLnBrk="0">
              <a:defRPr/>
            </a:pPr>
            <a:r>
              <a:rPr lang="tr-TR" sz="1400" kern="0" dirty="0" smtClean="0"/>
              <a:t>Hiç mutlu değilim</a:t>
            </a:r>
          </a:p>
        </p:txBody>
      </p:sp>
    </p:spTree>
    <p:extLst>
      <p:ext uri="{BB962C8B-B14F-4D97-AF65-F5344CB8AC3E}">
        <p14:creationId xmlns:p14="http://schemas.microsoft.com/office/powerpoint/2010/main" val="1082795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79712" y="1059582"/>
            <a:ext cx="6246440" cy="923330"/>
          </a:xfrm>
          <a:prstGeom prst="rect">
            <a:avLst/>
          </a:prstGeom>
        </p:spPr>
        <p:txBody>
          <a:bodyPr wrap="square">
            <a:spAutoFit/>
          </a:bodyPr>
          <a:lstStyle/>
          <a:p>
            <a:pPr marL="285750" lvl="0" indent="-285750" algn="just" latinLnBrk="0">
              <a:buFont typeface="Arial" panose="020B0604020202020204" pitchFamily="34" charset="0"/>
              <a:buChar char="•"/>
              <a:defRPr/>
            </a:pPr>
            <a:r>
              <a:rPr lang="tr-TR" kern="0" dirty="0" smtClean="0"/>
              <a:t>Öğrencinizin ihtiyaç duyduğu anlarda durup dinlenmesine, oyun oynayarak enerjisini atmasına izin verin. </a:t>
            </a:r>
            <a:endParaRPr lang="tr-TR" kern="0" dirty="0"/>
          </a:p>
        </p:txBody>
      </p:sp>
      <p:pic>
        <p:nvPicPr>
          <p:cNvPr id="20482" name="Picture 2" descr="Take a rest – Xiaoli Zh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995686"/>
            <a:ext cx="2630958" cy="263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1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411760" y="1203598"/>
            <a:ext cx="6246440" cy="2308324"/>
          </a:xfrm>
          <a:prstGeom prst="rect">
            <a:avLst/>
          </a:prstGeom>
        </p:spPr>
        <p:txBody>
          <a:bodyPr wrap="square">
            <a:spAutoFit/>
          </a:bodyPr>
          <a:lstStyle/>
          <a:p>
            <a:pPr lvl="0" algn="just" latinLnBrk="0">
              <a:defRPr/>
            </a:pPr>
            <a:r>
              <a:rPr lang="tr-TR" kern="0" dirty="0" smtClean="0"/>
              <a:t>Görsel destekleri kullanırken öğrencinin dikkatini çekmek için:</a:t>
            </a:r>
          </a:p>
          <a:p>
            <a:pPr lvl="0" algn="just" latinLnBrk="0">
              <a:defRPr/>
            </a:pPr>
            <a:endParaRPr lang="tr-TR" kern="0" dirty="0"/>
          </a:p>
          <a:p>
            <a:pPr lvl="0" algn="just" latinLnBrk="0">
              <a:defRPr/>
            </a:pPr>
            <a:r>
              <a:rPr lang="tr-TR" kern="0" dirty="0" smtClean="0"/>
              <a:t>Bak!</a:t>
            </a:r>
          </a:p>
          <a:p>
            <a:pPr lvl="0" algn="just" latinLnBrk="0">
              <a:defRPr/>
            </a:pPr>
            <a:r>
              <a:rPr lang="tr-TR" kern="0" dirty="0" smtClean="0"/>
              <a:t>Dikkatli ol!</a:t>
            </a:r>
          </a:p>
          <a:p>
            <a:pPr lvl="0" algn="just" latinLnBrk="0">
              <a:defRPr/>
            </a:pPr>
            <a:r>
              <a:rPr lang="tr-TR" kern="0" dirty="0" smtClean="0"/>
              <a:t>Dinle!</a:t>
            </a:r>
          </a:p>
          <a:p>
            <a:pPr lvl="0" algn="just" latinLnBrk="0">
              <a:defRPr/>
            </a:pPr>
            <a:endParaRPr lang="tr-TR" kern="0" dirty="0"/>
          </a:p>
          <a:p>
            <a:pPr lvl="0" algn="just" latinLnBrk="0">
              <a:defRPr/>
            </a:pPr>
            <a:r>
              <a:rPr lang="tr-TR" kern="0" dirty="0" smtClean="0"/>
              <a:t>Şeklinde hatırlatmalar yapabilirsiniz. </a:t>
            </a:r>
            <a:endParaRPr lang="tr-TR" kern="0" dirty="0"/>
          </a:p>
        </p:txBody>
      </p:sp>
      <p:pic>
        <p:nvPicPr>
          <p:cNvPr id="5124" name="Picture 4" descr="Tattoo - Listen – Personal Pep Ta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923678"/>
            <a:ext cx="2469449" cy="247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417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763688" y="1131590"/>
            <a:ext cx="7056784" cy="2246769"/>
          </a:xfrm>
          <a:prstGeom prst="rect">
            <a:avLst/>
          </a:prstGeom>
        </p:spPr>
        <p:txBody>
          <a:bodyPr wrap="square">
            <a:spAutoFit/>
          </a:bodyPr>
          <a:lstStyle/>
          <a:p>
            <a:pPr marL="342900" lvl="0" indent="-342900" algn="just" latinLnBrk="0">
              <a:buFont typeface="Arial" panose="020B0604020202020204" pitchFamily="34" charset="0"/>
              <a:buChar char="•"/>
              <a:defRPr/>
            </a:pPr>
            <a:r>
              <a:rPr lang="tr-TR" sz="2000" kern="0" dirty="0" smtClean="0"/>
              <a:t>Becerilerin gerçek anlamda kazanımının sağlanması için üzerinde uzun süre çalışılmalıdır. </a:t>
            </a:r>
          </a:p>
          <a:p>
            <a:pPr marL="342900" lvl="0" indent="-342900" algn="just" latinLnBrk="0">
              <a:buFont typeface="Arial" panose="020B0604020202020204" pitchFamily="34" charset="0"/>
              <a:buChar char="•"/>
              <a:defRPr/>
            </a:pPr>
            <a:r>
              <a:rPr lang="tr-TR" sz="2000" kern="0" dirty="0" smtClean="0"/>
              <a:t>Görsel destekler, beceri öğrenciniz tarafından içselleştirilene ve her ortamda kullanılana kadar çalışılmalıdır. </a:t>
            </a:r>
          </a:p>
          <a:p>
            <a:pPr marL="342900" lvl="0" indent="-342900" algn="just" latinLnBrk="0">
              <a:buFont typeface="Arial" panose="020B0604020202020204" pitchFamily="34" charset="0"/>
              <a:buChar char="•"/>
              <a:defRPr/>
            </a:pPr>
            <a:r>
              <a:rPr lang="tr-TR" sz="2000" kern="0" dirty="0" smtClean="0"/>
              <a:t>Yeni bir aşamaya geçince görsel destekler de değiştirilmelidir. </a:t>
            </a:r>
            <a:endParaRPr lang="tr-TR" sz="2000" kern="0" dirty="0"/>
          </a:p>
        </p:txBody>
      </p:sp>
    </p:spTree>
    <p:extLst>
      <p:ext uri="{BB962C8B-B14F-4D97-AF65-F5344CB8AC3E}">
        <p14:creationId xmlns:p14="http://schemas.microsoft.com/office/powerpoint/2010/main" val="2758251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051720" y="1491630"/>
            <a:ext cx="6513186" cy="1785104"/>
          </a:xfrm>
          <a:prstGeom prst="rect">
            <a:avLst/>
          </a:prstGeom>
        </p:spPr>
        <p:txBody>
          <a:bodyPr wrap="square">
            <a:spAutoFit/>
          </a:bodyPr>
          <a:lstStyle/>
          <a:p>
            <a:pPr lvl="0" latinLnBrk="0">
              <a:defRPr/>
            </a:pPr>
            <a:r>
              <a:rPr lang="tr-TR" sz="1600" kern="0" dirty="0" smtClean="0"/>
              <a:t>Öğrenci;</a:t>
            </a:r>
          </a:p>
          <a:p>
            <a:pPr marL="285750" lvl="0" indent="-285750" latinLnBrk="0">
              <a:buFont typeface="Arial" panose="020B0604020202020204" pitchFamily="34" charset="0"/>
              <a:buChar char="•"/>
              <a:defRPr/>
            </a:pPr>
            <a:r>
              <a:rPr lang="tr-TR" sz="1600" kern="0" dirty="0" smtClean="0"/>
              <a:t>İhtiyaçlarını ve rahatsızlıkları etkili bir şekilde ifade edemediğinde</a:t>
            </a:r>
          </a:p>
          <a:p>
            <a:pPr marL="285750" lvl="0" indent="-285750" latinLnBrk="0">
              <a:buFont typeface="Arial" panose="020B0604020202020204" pitchFamily="34" charset="0"/>
              <a:buChar char="•"/>
              <a:defRPr/>
            </a:pPr>
            <a:r>
              <a:rPr lang="tr-TR" sz="1600" kern="0" dirty="0" smtClean="0"/>
              <a:t>İstekleri yanlış anlaşıldığında</a:t>
            </a:r>
          </a:p>
          <a:p>
            <a:pPr marL="285750" lvl="0" indent="-285750" latinLnBrk="0">
              <a:buFont typeface="Arial" panose="020B0604020202020204" pitchFamily="34" charset="0"/>
              <a:buChar char="•"/>
              <a:defRPr/>
            </a:pPr>
            <a:r>
              <a:rPr lang="tr-TR" sz="1600" kern="0" dirty="0" smtClean="0"/>
              <a:t>Rutin dışı ve tahmin edilemez olaylar oluştuğunda </a:t>
            </a:r>
          </a:p>
          <a:p>
            <a:pPr marL="285750" lvl="0" indent="-285750" latinLnBrk="0">
              <a:buFont typeface="Arial" panose="020B0604020202020204" pitchFamily="34" charset="0"/>
              <a:buChar char="•"/>
              <a:defRPr/>
            </a:pPr>
            <a:r>
              <a:rPr lang="tr-TR" sz="1600" kern="0" dirty="0" smtClean="0"/>
              <a:t>Başarısızlık ve hayal kırıklığıyla baş edemediğinde davranış problemleri gösterebilir. </a:t>
            </a:r>
          </a:p>
          <a:p>
            <a:pPr marL="285750" lvl="0" indent="-285750" latinLnBrk="0">
              <a:buFont typeface="Arial" panose="020B0604020202020204" pitchFamily="34" charset="0"/>
              <a:buChar char="•"/>
              <a:defRPr/>
            </a:pPr>
            <a:endParaRPr lang="tr-TR" sz="1400" kern="0" dirty="0"/>
          </a:p>
        </p:txBody>
      </p:sp>
      <p:sp>
        <p:nvSpPr>
          <p:cNvPr id="3" name="4 Dikdörtgen"/>
          <p:cNvSpPr/>
          <p:nvPr/>
        </p:nvSpPr>
        <p:spPr>
          <a:xfrm>
            <a:off x="1835696" y="324406"/>
            <a:ext cx="6585194" cy="1077218"/>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PROBLEM DAVRANIŞLAR NEDEN OLUŞUR</a:t>
            </a:r>
            <a:endParaRPr lang="en-US" sz="2400" b="1" kern="0" dirty="0" smtClean="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pic>
        <p:nvPicPr>
          <p:cNvPr id="9218" name="Picture 2" descr="Alemdağ Özel Eğitim ve Rehabilitasyon Merkezi: Çocuklarda Problem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468"/>
          <a:stretch/>
        </p:blipFill>
        <p:spPr bwMode="auto">
          <a:xfrm>
            <a:off x="6444208" y="3075806"/>
            <a:ext cx="2192688"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14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835696" y="987574"/>
            <a:ext cx="7056784" cy="1015663"/>
          </a:xfrm>
          <a:prstGeom prst="rect">
            <a:avLst/>
          </a:prstGeom>
        </p:spPr>
        <p:txBody>
          <a:bodyPr wrap="square">
            <a:spAutoFit/>
          </a:bodyPr>
          <a:lstStyle/>
          <a:p>
            <a:pPr marL="342900" lvl="0" indent="-342900" algn="just" latinLnBrk="0">
              <a:buFont typeface="Arial" panose="020B0604020202020204" pitchFamily="34" charset="0"/>
              <a:buChar char="•"/>
              <a:defRPr/>
            </a:pPr>
            <a:r>
              <a:rPr lang="tr-TR" sz="2000" kern="0" dirty="0"/>
              <a:t>Ö</a:t>
            </a:r>
            <a:r>
              <a:rPr lang="tr-TR" sz="2000" kern="0" dirty="0" smtClean="0"/>
              <a:t>ğrencinizi en çok nelerin motive ettiğinin farkında olmanız çok önemlidir. </a:t>
            </a:r>
          </a:p>
          <a:p>
            <a:pPr lvl="0" algn="just" latinLnBrk="0">
              <a:defRPr/>
            </a:pPr>
            <a:endParaRPr lang="tr-TR" sz="2000" kern="0" dirty="0"/>
          </a:p>
        </p:txBody>
      </p:sp>
      <p:pic>
        <p:nvPicPr>
          <p:cNvPr id="11266" name="Picture 2" descr="Motivasy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355726"/>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27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691680" y="699542"/>
            <a:ext cx="7056784" cy="2554545"/>
          </a:xfrm>
          <a:prstGeom prst="rect">
            <a:avLst/>
          </a:prstGeom>
        </p:spPr>
        <p:txBody>
          <a:bodyPr wrap="square">
            <a:spAutoFit/>
          </a:bodyPr>
          <a:lstStyle/>
          <a:p>
            <a:pPr marL="342900" lvl="0" indent="-342900" algn="just" latinLnBrk="0">
              <a:buFont typeface="Arial" panose="020B0604020202020204" pitchFamily="34" charset="0"/>
              <a:buChar char="•"/>
              <a:defRPr/>
            </a:pPr>
            <a:r>
              <a:rPr lang="tr-TR" sz="2000" kern="0" dirty="0" smtClean="0"/>
              <a:t>Ödül </a:t>
            </a:r>
            <a:r>
              <a:rPr lang="tr-TR" sz="2000" b="1" kern="0" dirty="0" smtClean="0">
                <a:solidFill>
                  <a:srgbClr val="FF0000"/>
                </a:solidFill>
              </a:rPr>
              <a:t>davranışın gerçekleştiği anda </a:t>
            </a:r>
            <a:r>
              <a:rPr lang="tr-TR" sz="2000" kern="0" dirty="0" smtClean="0"/>
              <a:t>verilmelidir.</a:t>
            </a:r>
          </a:p>
          <a:p>
            <a:pPr lvl="0" algn="just" latinLnBrk="0">
              <a:defRPr/>
            </a:pPr>
            <a:endParaRPr lang="tr-TR" sz="2000" kern="0" dirty="0"/>
          </a:p>
          <a:p>
            <a:pPr lvl="0" algn="just" latinLnBrk="0">
              <a:defRPr/>
            </a:pPr>
            <a:r>
              <a:rPr lang="tr-TR" sz="2000" kern="0" dirty="0" smtClean="0"/>
              <a:t>Ödül verirken yapılan </a:t>
            </a:r>
            <a:r>
              <a:rPr lang="tr-TR" sz="2000" b="1" kern="0" dirty="0" smtClean="0"/>
              <a:t>hatalar</a:t>
            </a:r>
            <a:r>
              <a:rPr lang="tr-TR" sz="2000" kern="0" dirty="0" smtClean="0"/>
              <a:t>:</a:t>
            </a:r>
          </a:p>
          <a:p>
            <a:pPr marL="342900" lvl="0" indent="-342900" algn="just" latinLnBrk="0">
              <a:buFont typeface="Arial" panose="020B0604020202020204" pitchFamily="34" charset="0"/>
              <a:buChar char="•"/>
              <a:defRPr/>
            </a:pPr>
            <a:r>
              <a:rPr lang="tr-TR" sz="2000" kern="0" dirty="0" smtClean="0"/>
              <a:t>Davranış tam olarak gerçekleşmeden önce pekiştirmek</a:t>
            </a:r>
          </a:p>
          <a:p>
            <a:pPr marL="342900" lvl="0" indent="-342900" algn="just" latinLnBrk="0">
              <a:buFont typeface="Arial" panose="020B0604020202020204" pitchFamily="34" charset="0"/>
              <a:buChar char="•"/>
              <a:defRPr/>
            </a:pPr>
            <a:r>
              <a:rPr lang="tr-TR" sz="2000" kern="0" dirty="0" smtClean="0"/>
              <a:t>Davranışı durdurmak için ödül sözü vermek</a:t>
            </a:r>
          </a:p>
          <a:p>
            <a:pPr marL="342900" lvl="0" indent="-342900" algn="just" latinLnBrk="0">
              <a:buFont typeface="Arial" panose="020B0604020202020204" pitchFamily="34" charset="0"/>
              <a:buChar char="•"/>
              <a:defRPr/>
            </a:pPr>
            <a:r>
              <a:rPr lang="tr-TR" sz="2000" kern="0" dirty="0" smtClean="0"/>
              <a:t>Belirsiz takdir: Aferin Ayşe</a:t>
            </a:r>
          </a:p>
          <a:p>
            <a:pPr marL="342900" lvl="0" indent="-342900" algn="just" latinLnBrk="0">
              <a:buFont typeface="Arial" panose="020B0604020202020204" pitchFamily="34" charset="0"/>
              <a:buChar char="•"/>
              <a:defRPr/>
            </a:pPr>
            <a:endParaRPr lang="tr-TR" sz="2000" kern="0" dirty="0" smtClean="0"/>
          </a:p>
          <a:p>
            <a:pPr lvl="0" algn="just" latinLnBrk="0">
              <a:defRPr/>
            </a:pPr>
            <a:endParaRPr lang="tr-TR" sz="2000" kern="0" dirty="0"/>
          </a:p>
        </p:txBody>
      </p:sp>
      <p:pic>
        <p:nvPicPr>
          <p:cNvPr id="13314" name="Picture 2" descr="Eğitimcilere Yeni Kariyer Ödüllendirme Sistemi - Eğiti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571750"/>
            <a:ext cx="3984377" cy="220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036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051720" y="1707654"/>
            <a:ext cx="3744416" cy="2862322"/>
          </a:xfrm>
          <a:prstGeom prst="rect">
            <a:avLst/>
          </a:prstGeom>
        </p:spPr>
        <p:txBody>
          <a:bodyPr wrap="square">
            <a:spAutoFit/>
          </a:bodyPr>
          <a:lstStyle/>
          <a:p>
            <a:pPr marL="285750" lvl="0" indent="-285750" latinLnBrk="0">
              <a:buFont typeface="Arial" panose="020B0604020202020204" pitchFamily="34" charset="0"/>
              <a:buChar char="•"/>
              <a:defRPr/>
            </a:pPr>
            <a:r>
              <a:rPr lang="tr-TR" kern="0" dirty="0" smtClean="0"/>
              <a:t>Küçük adımlarla ilerleyin. Yapılacak olan işleri ve ödevleri küçük parçalara bölün. Her parça için ayrı ayrı talimat verin ve bitirmesi için yeterli zaman tanıyın. </a:t>
            </a:r>
          </a:p>
          <a:p>
            <a:pPr marL="285750" lvl="0" indent="-285750" latinLnBrk="0">
              <a:buFont typeface="Arial" panose="020B0604020202020204" pitchFamily="34" charset="0"/>
              <a:buChar char="•"/>
              <a:defRPr/>
            </a:pPr>
            <a:endParaRPr lang="tr-TR" kern="0" dirty="0" smtClean="0"/>
          </a:p>
          <a:p>
            <a:pPr marL="285750" lvl="0" indent="-285750" latinLnBrk="0">
              <a:buFont typeface="Arial" panose="020B0604020202020204" pitchFamily="34" charset="0"/>
              <a:buChar char="•"/>
              <a:defRPr/>
            </a:pPr>
            <a:endParaRPr lang="tr-TR" kern="0" dirty="0" smtClean="0"/>
          </a:p>
          <a:p>
            <a:pPr marL="285750" lvl="0" indent="-285750" latinLnBrk="0">
              <a:buFont typeface="Arial" panose="020B0604020202020204" pitchFamily="34" charset="0"/>
              <a:buChar char="•"/>
              <a:defRPr/>
            </a:pPr>
            <a:endParaRPr lang="tr-TR" kern="0" dirty="0" smtClean="0"/>
          </a:p>
          <a:p>
            <a:pPr marL="285750" lvl="0" indent="-285750" latinLnBrk="0">
              <a:buFont typeface="Arial" panose="020B0604020202020204" pitchFamily="34" charset="0"/>
              <a:buChar char="•"/>
              <a:defRPr/>
            </a:pPr>
            <a:endParaRPr lang="en-US" kern="0" dirty="0"/>
          </a:p>
        </p:txBody>
      </p:sp>
      <p:pic>
        <p:nvPicPr>
          <p:cNvPr id="18434" name="Picture 2" descr="4 Reasons Small Steps Have Big Impact | Flow-Dynam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699542"/>
            <a:ext cx="30289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769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835696" y="915566"/>
            <a:ext cx="6096000" cy="1569660"/>
          </a:xfrm>
          <a:prstGeom prst="rect">
            <a:avLst/>
          </a:prstGeom>
        </p:spPr>
        <p:txBody>
          <a:bodyPr>
            <a:spAutoFit/>
          </a:bodyPr>
          <a:lstStyle/>
          <a:p>
            <a:pPr marL="285750" lvl="0" indent="-285750" algn="just" latinLnBrk="0">
              <a:buFont typeface="Arial" panose="020B0604020202020204" pitchFamily="34" charset="0"/>
              <a:buChar char="•"/>
              <a:defRPr/>
            </a:pPr>
            <a:r>
              <a:rPr lang="tr-TR" sz="1600" kern="0" dirty="0" smtClean="0"/>
              <a:t>Programda bir değişiklik olduğunda ya da yer değişikliği gerektiğinde önceden bilgilendirin.</a:t>
            </a:r>
          </a:p>
          <a:p>
            <a:pPr marL="285750" lvl="0" indent="-285750" algn="just" latinLnBrk="0">
              <a:buFont typeface="Arial" panose="020B0604020202020204" pitchFamily="34" charset="0"/>
              <a:buChar char="•"/>
              <a:defRPr/>
            </a:pPr>
            <a:endParaRPr lang="tr-TR" sz="1600" kern="0" dirty="0" smtClean="0"/>
          </a:p>
          <a:p>
            <a:pPr marL="285750" lvl="0" indent="-285750" algn="just" latinLnBrk="0">
              <a:buFont typeface="Arial" panose="020B0604020202020204" pitchFamily="34" charset="0"/>
              <a:buChar char="•"/>
              <a:defRPr/>
            </a:pPr>
            <a:endParaRPr lang="tr-TR" sz="1600" kern="0" dirty="0" smtClean="0"/>
          </a:p>
          <a:p>
            <a:pPr marL="285750" lvl="0" indent="-285750" algn="just" latinLnBrk="0">
              <a:buFont typeface="Arial" panose="020B0604020202020204" pitchFamily="34" charset="0"/>
              <a:buChar char="•"/>
              <a:defRPr/>
            </a:pPr>
            <a:endParaRPr lang="tr-TR" sz="1600" kern="0" dirty="0" smtClean="0"/>
          </a:p>
          <a:p>
            <a:pPr marL="285750" lvl="0" indent="-285750" algn="just" latinLnBrk="0">
              <a:buFont typeface="Arial" panose="020B0604020202020204" pitchFamily="34" charset="0"/>
              <a:buChar char="•"/>
              <a:defRPr/>
            </a:pPr>
            <a:endParaRPr lang="en-US" sz="1600" kern="0" dirty="0"/>
          </a:p>
        </p:txBody>
      </p:sp>
      <p:pic>
        <p:nvPicPr>
          <p:cNvPr id="19458" name="Picture 2" descr="Powerful Daily Routine Examples for a Healthy and High-Achieving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779662"/>
            <a:ext cx="5256584" cy="2955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917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51720" y="843558"/>
            <a:ext cx="6246440" cy="2031325"/>
          </a:xfrm>
          <a:prstGeom prst="rect">
            <a:avLst/>
          </a:prstGeom>
        </p:spPr>
        <p:txBody>
          <a:bodyPr wrap="square">
            <a:spAutoFit/>
          </a:bodyPr>
          <a:lstStyle/>
          <a:p>
            <a:pPr marL="285750" lvl="0" indent="-285750" algn="just" latinLnBrk="0">
              <a:buFont typeface="Arial" panose="020B0604020202020204" pitchFamily="34" charset="0"/>
              <a:buChar char="•"/>
              <a:defRPr/>
            </a:pPr>
            <a:r>
              <a:rPr lang="tr-TR" kern="0" dirty="0" smtClean="0"/>
              <a:t>Öğrencinize</a:t>
            </a:r>
            <a:r>
              <a:rPr lang="tr-TR" dirty="0" smtClean="0"/>
              <a:t> </a:t>
            </a:r>
            <a:r>
              <a:rPr lang="tr-TR" dirty="0"/>
              <a:t>kural koyunuz ve bu kuralları ona öğretiniz. Kurallar günlük yaşamı kolaylaştırmak amacıyla yapılan düzenlemelerdir. </a:t>
            </a:r>
            <a:r>
              <a:rPr lang="tr-TR" kern="0" dirty="0"/>
              <a:t>Ö</a:t>
            </a:r>
            <a:r>
              <a:rPr lang="tr-TR" kern="0" dirty="0" smtClean="0"/>
              <a:t>ğrenciniz</a:t>
            </a:r>
            <a:r>
              <a:rPr lang="tr-TR" dirty="0" smtClean="0"/>
              <a:t> </a:t>
            </a:r>
            <a:r>
              <a:rPr lang="tr-TR" dirty="0"/>
              <a:t>eğer bulunduğu ortamın kurallarını bilirse problemli davranış sergileme ihtimali düşecektir</a:t>
            </a:r>
            <a:r>
              <a:rPr lang="tr-TR" dirty="0" smtClean="0"/>
              <a:t>.</a:t>
            </a:r>
          </a:p>
          <a:p>
            <a:pPr marL="285750" indent="-285750" algn="just" latinLnBrk="0">
              <a:buFont typeface="Arial" panose="020B0604020202020204" pitchFamily="34" charset="0"/>
              <a:buChar char="•"/>
              <a:defRPr/>
            </a:pPr>
            <a:r>
              <a:rPr lang="tr-TR" kern="0" dirty="0"/>
              <a:t>Kuralları tutarlı bir şekilde uygulayınız.</a:t>
            </a:r>
          </a:p>
          <a:p>
            <a:pPr marL="285750" lvl="0" indent="-285750" algn="just" latinLnBrk="0">
              <a:buFont typeface="Arial" panose="020B0604020202020204" pitchFamily="34" charset="0"/>
              <a:buChar char="•"/>
              <a:defRPr/>
            </a:pPr>
            <a:endParaRPr lang="tr-TR" kern="0" dirty="0"/>
          </a:p>
        </p:txBody>
      </p:sp>
      <p:pic>
        <p:nvPicPr>
          <p:cNvPr id="21506" name="Picture 2" descr="Disiplin ve Sınır Koyma – İlk Geliş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715766"/>
            <a:ext cx="30861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698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07196" y="699542"/>
            <a:ext cx="6246440" cy="1477328"/>
          </a:xfrm>
          <a:prstGeom prst="rect">
            <a:avLst/>
          </a:prstGeom>
        </p:spPr>
        <p:txBody>
          <a:bodyPr wrap="square">
            <a:spAutoFit/>
          </a:bodyPr>
          <a:lstStyle/>
          <a:p>
            <a:pPr marL="285750" lvl="0" indent="-285750" algn="just" latinLnBrk="0">
              <a:buFont typeface="Arial" panose="020B0604020202020204" pitchFamily="34" charset="0"/>
              <a:buChar char="•"/>
              <a:defRPr/>
            </a:pPr>
            <a:r>
              <a:rPr lang="tr-TR" dirty="0" smtClean="0"/>
              <a:t>Sözünüzde durunuz. </a:t>
            </a:r>
            <a:r>
              <a:rPr lang="tr-TR" kern="0" dirty="0" smtClean="0"/>
              <a:t>Öğrencinize</a:t>
            </a:r>
            <a:r>
              <a:rPr lang="tr-TR" dirty="0" smtClean="0"/>
              <a:t> «Şunu yaparsan arkasından bunu yapabilirsin.» gibi bir söz verdiğinizde mutlaka sözünüzde durunuz. Güven kaybı çok daha büyük sorunları beraberinde getirecektir. </a:t>
            </a:r>
            <a:endParaRPr lang="tr-TR" kern="0" dirty="0"/>
          </a:p>
          <a:p>
            <a:pPr marL="285750" lvl="0" indent="-285750" algn="just" latinLnBrk="0">
              <a:buFont typeface="Arial" panose="020B0604020202020204" pitchFamily="34" charset="0"/>
              <a:buChar char="•"/>
              <a:defRPr/>
            </a:pPr>
            <a:endParaRPr lang="tr-TR" kern="0" dirty="0"/>
          </a:p>
        </p:txBody>
      </p:sp>
      <p:pic>
        <p:nvPicPr>
          <p:cNvPr id="22530" name="Picture 2" descr="We Need to Trust Parents to Parent Their Childr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2427734"/>
            <a:ext cx="4805264" cy="251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340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411760" y="555526"/>
            <a:ext cx="6246440" cy="369332"/>
          </a:xfrm>
          <a:prstGeom prst="rect">
            <a:avLst/>
          </a:prstGeom>
        </p:spPr>
        <p:txBody>
          <a:bodyPr wrap="square">
            <a:spAutoFit/>
          </a:bodyPr>
          <a:lstStyle/>
          <a:p>
            <a:pPr marL="285750" lvl="0" indent="-285750" latinLnBrk="0">
              <a:buFont typeface="Arial" panose="020B0604020202020204" pitchFamily="34" charset="0"/>
              <a:buChar char="•"/>
              <a:defRPr/>
            </a:pPr>
            <a:r>
              <a:rPr lang="tr-TR" kern="0" dirty="0" smtClean="0"/>
              <a:t>Işık </a:t>
            </a:r>
            <a:r>
              <a:rPr lang="tr-TR" kern="0" dirty="0"/>
              <a:t>ve ses düzeyini </a:t>
            </a:r>
            <a:r>
              <a:rPr lang="tr-TR" kern="0" dirty="0" smtClean="0"/>
              <a:t>öğrencinize </a:t>
            </a:r>
            <a:r>
              <a:rPr lang="tr-TR" kern="0" dirty="0"/>
              <a:t>göre </a:t>
            </a:r>
            <a:r>
              <a:rPr lang="tr-TR" kern="0" dirty="0" smtClean="0"/>
              <a:t>ayarlayın.</a:t>
            </a:r>
          </a:p>
        </p:txBody>
      </p:sp>
      <p:pic>
        <p:nvPicPr>
          <p:cNvPr id="23554" name="Picture 2" descr="Kid Light Switch Stock Illustrations – 27 Kid Light Switch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275606"/>
            <a:ext cx="5904656" cy="3099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635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79712" y="627534"/>
            <a:ext cx="6246440" cy="2308324"/>
          </a:xfrm>
          <a:prstGeom prst="rect">
            <a:avLst/>
          </a:prstGeom>
        </p:spPr>
        <p:txBody>
          <a:bodyPr wrap="square">
            <a:spAutoFit/>
          </a:bodyPr>
          <a:lstStyle/>
          <a:p>
            <a:pPr marL="285750" lvl="0" indent="-285750" latinLnBrk="0">
              <a:buFont typeface="Arial" panose="020B0604020202020204" pitchFamily="34" charset="0"/>
              <a:buChar char="•"/>
              <a:defRPr/>
            </a:pPr>
            <a:r>
              <a:rPr lang="tr-TR" dirty="0" smtClean="0"/>
              <a:t>Öğrencinizin </a:t>
            </a:r>
            <a:r>
              <a:rPr lang="tr-TR" dirty="0"/>
              <a:t>yanlışlarını düzeltmek yerine, ona model olmaya çalışın.</a:t>
            </a:r>
            <a:br>
              <a:rPr lang="tr-TR" dirty="0"/>
            </a:br>
            <a:r>
              <a:rPr lang="tr-TR" dirty="0"/>
              <a:t>Örneğin:</a:t>
            </a:r>
            <a:br>
              <a:rPr lang="tr-TR" dirty="0"/>
            </a:br>
            <a:r>
              <a:rPr lang="tr-TR" dirty="0"/>
              <a:t>• </a:t>
            </a:r>
            <a:r>
              <a:rPr lang="tr-TR" kern="0" dirty="0" smtClean="0"/>
              <a:t>Öğrenci</a:t>
            </a:r>
            <a:r>
              <a:rPr lang="tr-TR" dirty="0" smtClean="0"/>
              <a:t> </a:t>
            </a:r>
            <a:r>
              <a:rPr lang="tr-TR" dirty="0"/>
              <a:t>‘</a:t>
            </a:r>
            <a:r>
              <a:rPr lang="tr-TR" dirty="0" err="1"/>
              <a:t>Tağs</a:t>
            </a:r>
            <a:r>
              <a:rPr lang="tr-TR" dirty="0"/>
              <a:t>’ dediğinde ‘Hayır, tavşan. Söyle bakayım: Tav-şan’ demek yerine,</a:t>
            </a:r>
            <a:br>
              <a:rPr lang="tr-TR" dirty="0"/>
            </a:br>
            <a:r>
              <a:rPr lang="tr-TR" dirty="0"/>
              <a:t>• </a:t>
            </a:r>
            <a:r>
              <a:rPr lang="tr-TR" kern="0" dirty="0" err="1" smtClean="0"/>
              <a:t>Öğrenci</a:t>
            </a:r>
            <a:r>
              <a:rPr lang="tr-TR" dirty="0" err="1" smtClean="0"/>
              <a:t>‘Tağs</a:t>
            </a:r>
            <a:r>
              <a:rPr lang="tr-TR" dirty="0"/>
              <a:t>’ dediğinde ‘Evet, tavşan, tav-şan’ demeyi deneyin.</a:t>
            </a:r>
            <a:br>
              <a:rPr lang="tr-TR" dirty="0"/>
            </a:br>
            <a:endParaRPr lang="tr-TR" kern="0" dirty="0" smtClean="0"/>
          </a:p>
        </p:txBody>
      </p:sp>
      <p:pic>
        <p:nvPicPr>
          <p:cNvPr id="24578" name="Picture 2" descr="9 Ways to Help Your Child's Language Development | Pare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2643758"/>
            <a:ext cx="324036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14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95736" y="843558"/>
            <a:ext cx="6246440" cy="1754326"/>
          </a:xfrm>
          <a:prstGeom prst="rect">
            <a:avLst/>
          </a:prstGeom>
        </p:spPr>
        <p:txBody>
          <a:bodyPr wrap="square">
            <a:spAutoFit/>
          </a:bodyPr>
          <a:lstStyle/>
          <a:p>
            <a:pPr marL="285750" lvl="0" indent="-285750" algn="just" latinLnBrk="0">
              <a:buFont typeface="Arial" panose="020B0604020202020204" pitchFamily="34" charset="0"/>
              <a:buChar char="•"/>
              <a:defRPr/>
            </a:pPr>
            <a:r>
              <a:rPr lang="tr-TR" kern="0" dirty="0"/>
              <a:t>Ö</a:t>
            </a:r>
            <a:r>
              <a:rPr lang="tr-TR" kern="0" dirty="0" smtClean="0"/>
              <a:t>ğrenciniz</a:t>
            </a:r>
            <a:r>
              <a:rPr lang="tr-TR" dirty="0" smtClean="0"/>
              <a:t> </a:t>
            </a:r>
            <a:r>
              <a:rPr lang="tr-TR" dirty="0"/>
              <a:t>hangi durumları stresli, hangi durumları hoş, sakinleştirici </a:t>
            </a:r>
            <a:r>
              <a:rPr lang="tr-TR" dirty="0" err="1"/>
              <a:t>vb</a:t>
            </a:r>
            <a:r>
              <a:rPr lang="tr-TR" dirty="0"/>
              <a:t> buluyor gözlemleyin. Bu gibi durumları bilmek bazı sorun davranışların ortaya çıkmasını önleyebilmeniz, bazı uygun davranışların da gerçekleşmesine zemin hazırlayabilmeniz açısından son derece önemlidir.</a:t>
            </a:r>
            <a:endParaRPr lang="tr-TR" kern="0" dirty="0" smtClean="0"/>
          </a:p>
        </p:txBody>
      </p:sp>
      <p:pic>
        <p:nvPicPr>
          <p:cNvPr id="3" name="Resim 2"/>
          <p:cNvPicPr>
            <a:picLocks noChangeAspect="1"/>
          </p:cNvPicPr>
          <p:nvPr/>
        </p:nvPicPr>
        <p:blipFill>
          <a:blip r:embed="rId2"/>
          <a:stretch>
            <a:fillRect/>
          </a:stretch>
        </p:blipFill>
        <p:spPr>
          <a:xfrm>
            <a:off x="6012160" y="3003798"/>
            <a:ext cx="2619375" cy="1743075"/>
          </a:xfrm>
          <a:prstGeom prst="rect">
            <a:avLst/>
          </a:prstGeom>
        </p:spPr>
      </p:pic>
    </p:spTree>
    <p:extLst>
      <p:ext uri="{BB962C8B-B14F-4D97-AF65-F5344CB8AC3E}">
        <p14:creationId xmlns:p14="http://schemas.microsoft.com/office/powerpoint/2010/main" val="2493307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51720" y="1275606"/>
            <a:ext cx="6246440" cy="1200329"/>
          </a:xfrm>
          <a:prstGeom prst="rect">
            <a:avLst/>
          </a:prstGeom>
        </p:spPr>
        <p:txBody>
          <a:bodyPr wrap="square">
            <a:spAutoFit/>
          </a:bodyPr>
          <a:lstStyle/>
          <a:p>
            <a:pPr marL="285750" lvl="0" indent="-285750" algn="just" latinLnBrk="0">
              <a:buFont typeface="Arial" panose="020B0604020202020204" pitchFamily="34" charset="0"/>
              <a:buChar char="•"/>
              <a:defRPr/>
            </a:pPr>
            <a:r>
              <a:rPr lang="tr-TR" kern="0" dirty="0" smtClean="0"/>
              <a:t>Sevginiz ve kabul ediciliğiniz</a:t>
            </a:r>
            <a:r>
              <a:rPr lang="tr-TR" kern="0" dirty="0"/>
              <a:t> </a:t>
            </a:r>
            <a:r>
              <a:rPr lang="tr-TR" kern="0" dirty="0" smtClean="0"/>
              <a:t>öğrencinizin gelişimi için son derece önemlidir.  </a:t>
            </a:r>
          </a:p>
          <a:p>
            <a:pPr marL="285750" lvl="0" indent="-285750" algn="just" latinLnBrk="0">
              <a:buFont typeface="Arial" panose="020B0604020202020204" pitchFamily="34" charset="0"/>
              <a:buChar char="•"/>
              <a:defRPr/>
            </a:pPr>
            <a:r>
              <a:rPr lang="tr-TR" dirty="0" smtClean="0"/>
              <a:t>Öğrencinizin bireysel farklılığını kabul edip küçük başarılarını takdir edin. </a:t>
            </a:r>
            <a:endParaRPr lang="tr-TR" kern="0" dirty="0" smtClean="0"/>
          </a:p>
        </p:txBody>
      </p:sp>
      <p:pic>
        <p:nvPicPr>
          <p:cNvPr id="3" name="Resim 2"/>
          <p:cNvPicPr>
            <a:picLocks noChangeAspect="1"/>
          </p:cNvPicPr>
          <p:nvPr/>
        </p:nvPicPr>
        <p:blipFill>
          <a:blip r:embed="rId2"/>
          <a:stretch>
            <a:fillRect/>
          </a:stretch>
        </p:blipFill>
        <p:spPr>
          <a:xfrm>
            <a:off x="6084168" y="3147814"/>
            <a:ext cx="2619375" cy="1743075"/>
          </a:xfrm>
          <a:prstGeom prst="rect">
            <a:avLst/>
          </a:prstGeom>
        </p:spPr>
      </p:pic>
    </p:spTree>
    <p:extLst>
      <p:ext uri="{BB962C8B-B14F-4D97-AF65-F5344CB8AC3E}">
        <p14:creationId xmlns:p14="http://schemas.microsoft.com/office/powerpoint/2010/main" val="4285454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052378" y="1419622"/>
            <a:ext cx="6513186" cy="2031325"/>
          </a:xfrm>
          <a:prstGeom prst="rect">
            <a:avLst/>
          </a:prstGeom>
        </p:spPr>
        <p:txBody>
          <a:bodyPr wrap="square">
            <a:spAutoFit/>
          </a:bodyPr>
          <a:lstStyle/>
          <a:p>
            <a:pPr marL="285750" lvl="0" indent="-285750" latinLnBrk="0">
              <a:buFont typeface="Arial" panose="020B0604020202020204" pitchFamily="34" charset="0"/>
              <a:buChar char="•"/>
              <a:defRPr/>
            </a:pPr>
            <a:r>
              <a:rPr lang="tr-TR" sz="1400" b="1" kern="0" dirty="0" smtClean="0"/>
              <a:t>Probleme neden olan öncüllerin değiştirilmesi: </a:t>
            </a:r>
          </a:p>
          <a:p>
            <a:pPr marL="285750" lvl="0" indent="-285750" latinLnBrk="0">
              <a:buFont typeface="Courier New" panose="02070309020205020404" pitchFamily="49" charset="0"/>
              <a:buChar char="o"/>
              <a:defRPr/>
            </a:pPr>
            <a:r>
              <a:rPr lang="tr-TR" sz="1400" kern="0" dirty="0" smtClean="0"/>
              <a:t>kalabalık servis duraklarında-okul kantininde beklemesi için yer gösterilmesi, </a:t>
            </a:r>
          </a:p>
          <a:p>
            <a:pPr marL="285750" lvl="0" indent="-285750" latinLnBrk="0">
              <a:buFont typeface="Courier New" panose="02070309020205020404" pitchFamily="49" charset="0"/>
              <a:buChar char="o"/>
              <a:defRPr/>
            </a:pPr>
            <a:r>
              <a:rPr lang="tr-TR" sz="1400" kern="0" dirty="0" smtClean="0"/>
              <a:t>hoşlanmadığı bir görev üzerinde çok kısa bir süre çalışmasını istemek ve süreyi yavaş yavaş arttırmak, </a:t>
            </a:r>
          </a:p>
          <a:p>
            <a:pPr marL="285750" lvl="0" indent="-285750" latinLnBrk="0">
              <a:buFont typeface="Courier New" panose="02070309020205020404" pitchFamily="49" charset="0"/>
              <a:buChar char="o"/>
              <a:defRPr/>
            </a:pPr>
            <a:r>
              <a:rPr lang="tr-TR" sz="1400" kern="0" dirty="0" smtClean="0"/>
              <a:t>«hayır» demek yerine            «…… yapmak mı istiyorsun? «………… yaptığın zaman alabilirsin» demek) </a:t>
            </a:r>
          </a:p>
          <a:p>
            <a:pPr lvl="0" latinLnBrk="0">
              <a:defRPr/>
            </a:pPr>
            <a:r>
              <a:rPr lang="tr-TR" sz="1400" kern="0" dirty="0" smtClean="0"/>
              <a:t>problem davranışları azaltacaktır. </a:t>
            </a:r>
          </a:p>
          <a:p>
            <a:pPr marL="285750" lvl="0" indent="-285750" latinLnBrk="0">
              <a:buFont typeface="Arial" panose="020B0604020202020204" pitchFamily="34" charset="0"/>
              <a:buChar char="•"/>
              <a:defRPr/>
            </a:pPr>
            <a:endParaRPr lang="tr-TR" sz="1400" kern="0" dirty="0"/>
          </a:p>
        </p:txBody>
      </p:sp>
      <p:sp>
        <p:nvSpPr>
          <p:cNvPr id="4" name="4 Dikdörtgen"/>
          <p:cNvSpPr/>
          <p:nvPr/>
        </p:nvSpPr>
        <p:spPr>
          <a:xfrm>
            <a:off x="2087724" y="267494"/>
            <a:ext cx="6585194" cy="769441"/>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PROBLEM DAVRANIŞLARA MÜDAHALE </a:t>
            </a:r>
            <a:endParaRPr kumimoji="0" lang="tr-TR" sz="2000" b="0" i="0" u="none" strike="noStrike" kern="0" cap="none" spc="0" normalizeH="0" baseline="0" noProof="0" dirty="0" smtClean="0">
              <a:ln>
                <a:noFill/>
              </a:ln>
              <a:solidFill>
                <a:sysClr val="windowText" lastClr="000000"/>
              </a:solidFill>
              <a:effectLst/>
              <a:uLnTx/>
              <a:uFillTx/>
            </a:endParaRPr>
          </a:p>
        </p:txBody>
      </p:sp>
      <p:pic>
        <p:nvPicPr>
          <p:cNvPr id="10242" name="Picture 2" descr="Dealing With Kids “Problem Behav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931790"/>
            <a:ext cx="2592288"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063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51720" y="1290122"/>
            <a:ext cx="6246440" cy="1600438"/>
          </a:xfrm>
          <a:prstGeom prst="rect">
            <a:avLst/>
          </a:prstGeom>
        </p:spPr>
        <p:txBody>
          <a:bodyPr wrap="square">
            <a:spAutoFit/>
          </a:bodyPr>
          <a:lstStyle/>
          <a:p>
            <a:pPr marL="285750" lvl="0" indent="-285750" algn="just" latinLnBrk="0">
              <a:buFont typeface="Arial" panose="020B0604020202020204" pitchFamily="34" charset="0"/>
              <a:buChar char="•"/>
              <a:defRPr/>
            </a:pPr>
            <a:r>
              <a:rPr lang="tr-TR" sz="1600" dirty="0" smtClean="0"/>
              <a:t>Öğrencinizin beslenme güçlüklerini azaltmak için yapılabilecek uygulamalardan biri beslenme için bir rutin oluşturmaktır. Mümkünse </a:t>
            </a:r>
            <a:r>
              <a:rPr lang="tr-TR" sz="1600" kern="0" dirty="0" smtClean="0"/>
              <a:t>öğrencinizin</a:t>
            </a:r>
            <a:r>
              <a:rPr lang="tr-TR" sz="1600" dirty="0" smtClean="0"/>
              <a:t> hep aynı yerde aynı saatlerde yemek yemesini sağlayın. </a:t>
            </a:r>
          </a:p>
          <a:p>
            <a:pPr lvl="0" algn="just" latinLnBrk="0">
              <a:defRPr/>
            </a:pPr>
            <a:r>
              <a:rPr lang="tr-TR" sz="1600" dirty="0"/>
              <a:t/>
            </a:r>
            <a:br>
              <a:rPr lang="tr-TR" sz="1600" dirty="0"/>
            </a:br>
            <a:endParaRPr lang="tr-TR" sz="1600" kern="0" dirty="0" smtClean="0"/>
          </a:p>
        </p:txBody>
      </p:sp>
      <p:sp>
        <p:nvSpPr>
          <p:cNvPr id="3" name="4 Dikdörtgen"/>
          <p:cNvSpPr/>
          <p:nvPr/>
        </p:nvSpPr>
        <p:spPr>
          <a:xfrm>
            <a:off x="4067944" y="212904"/>
            <a:ext cx="3888432" cy="1077218"/>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BESLENME</a:t>
            </a:r>
            <a:endParaRPr lang="en-US" sz="2400" b="1" kern="0" dirty="0" smtClean="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pic>
        <p:nvPicPr>
          <p:cNvPr id="4" name="Resim 3"/>
          <p:cNvPicPr>
            <a:picLocks noChangeAspect="1"/>
          </p:cNvPicPr>
          <p:nvPr/>
        </p:nvPicPr>
        <p:blipFill>
          <a:blip r:embed="rId2"/>
          <a:stretch>
            <a:fillRect/>
          </a:stretch>
        </p:blipFill>
        <p:spPr>
          <a:xfrm>
            <a:off x="4860032" y="2859782"/>
            <a:ext cx="4006419" cy="1959526"/>
          </a:xfrm>
          <a:prstGeom prst="rect">
            <a:avLst/>
          </a:prstGeom>
        </p:spPr>
      </p:pic>
    </p:spTree>
    <p:extLst>
      <p:ext uri="{BB962C8B-B14F-4D97-AF65-F5344CB8AC3E}">
        <p14:creationId xmlns:p14="http://schemas.microsoft.com/office/powerpoint/2010/main" val="382041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41234" y="1563638"/>
            <a:ext cx="6246440" cy="1200329"/>
          </a:xfrm>
          <a:prstGeom prst="rect">
            <a:avLst/>
          </a:prstGeom>
        </p:spPr>
        <p:txBody>
          <a:bodyPr wrap="square">
            <a:spAutoFit/>
          </a:bodyPr>
          <a:lstStyle/>
          <a:p>
            <a:pPr marL="285750" lvl="0" indent="-285750" algn="just" latinLnBrk="0">
              <a:buFont typeface="Arial" panose="020B0604020202020204" pitchFamily="34" charset="0"/>
              <a:buChar char="•"/>
              <a:defRPr/>
            </a:pPr>
            <a:r>
              <a:rPr lang="tr-TR" dirty="0" smtClean="0"/>
              <a:t>Öğrencinizin yiyecekleri keşfetmesine ve onlarla oynamasına izin verin. </a:t>
            </a:r>
          </a:p>
          <a:p>
            <a:pPr lvl="0" algn="just" latinLnBrk="0">
              <a:defRPr/>
            </a:pPr>
            <a:r>
              <a:rPr lang="tr-TR" dirty="0"/>
              <a:t/>
            </a:r>
            <a:br>
              <a:rPr lang="tr-TR" dirty="0"/>
            </a:br>
            <a:endParaRPr lang="tr-TR" kern="0" dirty="0" smtClean="0"/>
          </a:p>
        </p:txBody>
      </p:sp>
      <p:sp>
        <p:nvSpPr>
          <p:cNvPr id="3" name="4 Dikdörtgen"/>
          <p:cNvSpPr/>
          <p:nvPr/>
        </p:nvSpPr>
        <p:spPr>
          <a:xfrm>
            <a:off x="4255343" y="339502"/>
            <a:ext cx="3888432" cy="1077218"/>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BESLENME</a:t>
            </a:r>
            <a:endParaRPr lang="en-US" sz="2400" b="1" kern="0" dirty="0" smtClean="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pic>
        <p:nvPicPr>
          <p:cNvPr id="4" name="Resim 3"/>
          <p:cNvPicPr>
            <a:picLocks noChangeAspect="1"/>
          </p:cNvPicPr>
          <p:nvPr/>
        </p:nvPicPr>
        <p:blipFill>
          <a:blip r:embed="rId2"/>
          <a:stretch>
            <a:fillRect/>
          </a:stretch>
        </p:blipFill>
        <p:spPr>
          <a:xfrm>
            <a:off x="4788024" y="2736766"/>
            <a:ext cx="3387066" cy="1656602"/>
          </a:xfrm>
          <a:prstGeom prst="rect">
            <a:avLst/>
          </a:prstGeom>
        </p:spPr>
      </p:pic>
    </p:spTree>
    <p:extLst>
      <p:ext uri="{BB962C8B-B14F-4D97-AF65-F5344CB8AC3E}">
        <p14:creationId xmlns:p14="http://schemas.microsoft.com/office/powerpoint/2010/main" val="2860255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49588" y="1491630"/>
            <a:ext cx="6246440" cy="1477328"/>
          </a:xfrm>
          <a:prstGeom prst="rect">
            <a:avLst/>
          </a:prstGeom>
        </p:spPr>
        <p:txBody>
          <a:bodyPr wrap="square">
            <a:spAutoFit/>
          </a:bodyPr>
          <a:lstStyle/>
          <a:p>
            <a:pPr marL="285750" lvl="0" indent="-285750" algn="just" latinLnBrk="0">
              <a:buFont typeface="Arial" panose="020B0604020202020204" pitchFamily="34" charset="0"/>
              <a:buChar char="•"/>
              <a:defRPr/>
            </a:pPr>
            <a:r>
              <a:rPr lang="tr-TR" dirty="0" smtClean="0"/>
              <a:t>Öğrencinizin beslenme saatinde siz de onun yanına oturarak ona rol model olun. Böylece doğru yemek yeme davranışını kazanması kolaylaşacaktır. </a:t>
            </a:r>
          </a:p>
          <a:p>
            <a:pPr lvl="0" algn="just" latinLnBrk="0">
              <a:defRPr/>
            </a:pPr>
            <a:r>
              <a:rPr lang="tr-TR" dirty="0" smtClean="0"/>
              <a:t/>
            </a:r>
            <a:br>
              <a:rPr lang="tr-TR" dirty="0" smtClean="0"/>
            </a:br>
            <a:endParaRPr lang="tr-TR" kern="0" dirty="0" smtClean="0"/>
          </a:p>
        </p:txBody>
      </p:sp>
      <p:pic>
        <p:nvPicPr>
          <p:cNvPr id="4" name="Resim 3"/>
          <p:cNvPicPr>
            <a:picLocks noChangeAspect="1"/>
          </p:cNvPicPr>
          <p:nvPr/>
        </p:nvPicPr>
        <p:blipFill>
          <a:blip r:embed="rId2"/>
          <a:stretch>
            <a:fillRect/>
          </a:stretch>
        </p:blipFill>
        <p:spPr>
          <a:xfrm>
            <a:off x="4026161" y="2787774"/>
            <a:ext cx="4235337" cy="2071489"/>
          </a:xfrm>
          <a:prstGeom prst="rect">
            <a:avLst/>
          </a:prstGeom>
        </p:spPr>
      </p:pic>
      <p:sp>
        <p:nvSpPr>
          <p:cNvPr id="6" name="4 Dikdörtgen"/>
          <p:cNvSpPr/>
          <p:nvPr/>
        </p:nvSpPr>
        <p:spPr>
          <a:xfrm>
            <a:off x="4067944" y="212904"/>
            <a:ext cx="3888432" cy="1077218"/>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BESLENME</a:t>
            </a:r>
            <a:endParaRPr lang="en-US" sz="2400" b="1" kern="0" dirty="0" smtClean="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780127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80287" y="1491630"/>
            <a:ext cx="6246440" cy="923330"/>
          </a:xfrm>
          <a:prstGeom prst="rect">
            <a:avLst/>
          </a:prstGeom>
        </p:spPr>
        <p:txBody>
          <a:bodyPr wrap="square">
            <a:spAutoFit/>
          </a:bodyPr>
          <a:lstStyle/>
          <a:p>
            <a:pPr marL="285750" lvl="0" indent="-285750" latinLnBrk="0">
              <a:buFont typeface="Arial" panose="020B0604020202020204" pitchFamily="34" charset="0"/>
              <a:buChar char="•"/>
              <a:defRPr/>
            </a:pPr>
            <a:r>
              <a:rPr lang="tr-TR" dirty="0" smtClean="0"/>
              <a:t>Besinlerin birbirine temas etmesini istemezse bölmeli tabaklar kullanabilirsiniz. </a:t>
            </a:r>
            <a:r>
              <a:rPr lang="tr-TR" dirty="0"/>
              <a:t/>
            </a:r>
            <a:br>
              <a:rPr lang="tr-TR" dirty="0"/>
            </a:br>
            <a:endParaRPr lang="tr-TR" kern="0" dirty="0" smtClean="0"/>
          </a:p>
        </p:txBody>
      </p:sp>
      <p:pic>
        <p:nvPicPr>
          <p:cNvPr id="4" name="Resim 3"/>
          <p:cNvPicPr>
            <a:picLocks noChangeAspect="1"/>
          </p:cNvPicPr>
          <p:nvPr/>
        </p:nvPicPr>
        <p:blipFill>
          <a:blip r:embed="rId2"/>
          <a:stretch>
            <a:fillRect/>
          </a:stretch>
        </p:blipFill>
        <p:spPr>
          <a:xfrm>
            <a:off x="4139952" y="2859782"/>
            <a:ext cx="4032314" cy="1972191"/>
          </a:xfrm>
          <a:prstGeom prst="rect">
            <a:avLst/>
          </a:prstGeom>
        </p:spPr>
      </p:pic>
      <p:sp>
        <p:nvSpPr>
          <p:cNvPr id="6" name="4 Dikdörtgen"/>
          <p:cNvSpPr/>
          <p:nvPr/>
        </p:nvSpPr>
        <p:spPr>
          <a:xfrm>
            <a:off x="4067944" y="212904"/>
            <a:ext cx="3888432" cy="1077218"/>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BESLENME</a:t>
            </a:r>
            <a:endParaRPr lang="en-US" sz="2400" b="1" kern="0" dirty="0" smtClean="0">
              <a:solidFill>
                <a:srgbClr val="0070C0"/>
              </a:solidFill>
            </a:endParaRPr>
          </a:p>
          <a:p>
            <a:pPr lvl="0" latinLnBrk="0">
              <a:defRPr/>
            </a:pPr>
            <a:endParaRPr kumimoji="0" lang="tr-TR" sz="20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321615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İçerik Yer Tutucusu"/>
          <p:cNvSpPr txBox="1">
            <a:spLocks/>
          </p:cNvSpPr>
          <p:nvPr/>
        </p:nvSpPr>
        <p:spPr bwMode="auto">
          <a:xfrm>
            <a:off x="923545" y="267494"/>
            <a:ext cx="82296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ctr" defTabSz="914400" rtl="0" eaLnBrk="1" fontAlgn="base" latinLnBrk="0" hangingPunct="1">
              <a:lnSpc>
                <a:spcPct val="100000"/>
              </a:lnSpc>
              <a:spcBef>
                <a:spcPct val="20000"/>
              </a:spcBef>
              <a:spcAft>
                <a:spcPct val="0"/>
              </a:spcAft>
              <a:buClrTx/>
              <a:buSzTx/>
              <a:buNone/>
              <a:tabLst/>
              <a:defRPr/>
            </a:pPr>
            <a:r>
              <a:rPr kumimoji="0" lang="tr-TR" sz="1200" b="1" i="0" u="none" strike="noStrike" kern="0" cap="none" spc="0" normalizeH="0" baseline="0" noProof="0" dirty="0" smtClean="0">
                <a:ln>
                  <a:noFill/>
                </a:ln>
                <a:solidFill>
                  <a:srgbClr val="000000"/>
                </a:solidFill>
                <a:effectLst/>
                <a:uLnTx/>
                <a:uFillTx/>
                <a:latin typeface="Arial"/>
                <a:cs typeface="Arial"/>
              </a:rPr>
              <a:t>KAYNAKLAR</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defRPr/>
            </a:pPr>
            <a:r>
              <a:rPr kumimoji="0" lang="tr-TR" sz="1200" b="0" i="0" u="none" strike="noStrike" kern="0" cap="none" spc="0" normalizeH="0" baseline="0" noProof="0" dirty="0" smtClean="0">
                <a:ln>
                  <a:noFill/>
                </a:ln>
                <a:solidFill>
                  <a:srgbClr val="000000"/>
                </a:solidFill>
                <a:effectLst/>
                <a:uLnTx/>
                <a:uFillTx/>
                <a:latin typeface="Arial"/>
                <a:cs typeface="Arial"/>
              </a:rPr>
              <a:t>Aydın, A. Saraç, (2014) U. T. Lisesi, M. Otistik Bireylerin Özellikleri İle Ebeveynlerinin Geniş Otizm </a:t>
            </a:r>
            <a:r>
              <a:rPr kumimoji="0" lang="tr-TR" sz="1200" b="0" i="0" u="none" strike="noStrike" kern="0" cap="none" spc="0" normalizeH="0" baseline="0" noProof="0" dirty="0" err="1" smtClean="0">
                <a:ln>
                  <a:noFill/>
                </a:ln>
                <a:solidFill>
                  <a:srgbClr val="000000"/>
                </a:solidFill>
                <a:effectLst/>
                <a:uLnTx/>
                <a:uFillTx/>
                <a:latin typeface="Arial"/>
                <a:cs typeface="Arial"/>
              </a:rPr>
              <a:t>Fenotipi</a:t>
            </a:r>
            <a:r>
              <a:rPr kumimoji="0" lang="tr-TR" sz="1200" b="0" i="0" u="none" strike="noStrike" kern="0" cap="none" spc="0" normalizeH="0" baseline="0" noProof="0" dirty="0" smtClean="0">
                <a:ln>
                  <a:noFill/>
                </a:ln>
                <a:solidFill>
                  <a:srgbClr val="000000"/>
                </a:solidFill>
                <a:effectLst/>
                <a:uLnTx/>
                <a:uFillTx/>
                <a:latin typeface="Arial"/>
                <a:cs typeface="Arial"/>
              </a:rPr>
              <a:t> Ve </a:t>
            </a:r>
            <a:r>
              <a:rPr kumimoji="0" lang="tr-TR" sz="1200" b="0" i="0" u="none" strike="noStrike" kern="0" cap="none" spc="0" normalizeH="0" baseline="0" noProof="0" dirty="0" err="1" smtClean="0">
                <a:ln>
                  <a:noFill/>
                </a:ln>
                <a:solidFill>
                  <a:srgbClr val="000000"/>
                </a:solidFill>
                <a:effectLst/>
                <a:uLnTx/>
                <a:uFillTx/>
                <a:latin typeface="Arial"/>
                <a:cs typeface="Arial"/>
              </a:rPr>
              <a:t>Aleksitimik</a:t>
            </a:r>
            <a:r>
              <a:rPr kumimoji="0" lang="tr-TR" sz="1200" b="0" i="0" u="none" strike="noStrike" kern="0" cap="none" spc="0" normalizeH="0" baseline="0" noProof="0" dirty="0" smtClean="0">
                <a:ln>
                  <a:noFill/>
                </a:ln>
                <a:solidFill>
                  <a:srgbClr val="000000"/>
                </a:solidFill>
                <a:effectLst/>
                <a:uLnTx/>
                <a:uFillTx/>
                <a:latin typeface="Arial"/>
                <a:cs typeface="Arial"/>
              </a:rPr>
              <a:t> Özelliklerinin İncelenmesi</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defRPr/>
            </a:pPr>
            <a:r>
              <a:rPr kumimoji="0" lang="tr-TR" sz="1200" b="0" i="0" u="none" strike="noStrike" kern="0" cap="none" spc="0" normalizeH="0" baseline="0" noProof="0" dirty="0" err="1" smtClean="0">
                <a:ln>
                  <a:noFill/>
                </a:ln>
                <a:solidFill>
                  <a:srgbClr val="000000"/>
                </a:solidFill>
                <a:effectLst/>
                <a:uLnTx/>
                <a:uFillTx/>
                <a:latin typeface="Arial"/>
                <a:cs typeface="Arial"/>
              </a:rPr>
              <a:t>American</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Pyschiatric</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Association</a:t>
            </a:r>
            <a:r>
              <a:rPr kumimoji="0" lang="tr-TR" sz="1200" b="0" i="0" u="none" strike="noStrike" kern="0" cap="none" spc="0" normalizeH="0" baseline="0" noProof="0" dirty="0" smtClean="0">
                <a:ln>
                  <a:noFill/>
                </a:ln>
                <a:solidFill>
                  <a:srgbClr val="000000"/>
                </a:solidFill>
                <a:effectLst/>
                <a:uLnTx/>
                <a:uFillTx/>
                <a:latin typeface="Arial"/>
                <a:cs typeface="Arial"/>
              </a:rPr>
              <a:t> (2013). </a:t>
            </a:r>
            <a:r>
              <a:rPr kumimoji="0" lang="tr-TR" sz="1200" b="0" i="0" u="none" strike="noStrike" kern="0" cap="none" spc="0" normalizeH="0" baseline="0" noProof="0" dirty="0" err="1" smtClean="0">
                <a:ln>
                  <a:noFill/>
                </a:ln>
                <a:solidFill>
                  <a:srgbClr val="000000"/>
                </a:solidFill>
                <a:effectLst/>
                <a:uLnTx/>
                <a:uFillTx/>
                <a:latin typeface="Arial"/>
                <a:cs typeface="Arial"/>
              </a:rPr>
              <a:t>Diagnostic</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and</a:t>
            </a:r>
            <a:r>
              <a:rPr kumimoji="0" lang="tr-TR" sz="1200" b="0" i="0" u="none" strike="noStrike" kern="0" cap="none" spc="0" normalizeH="0" baseline="0" noProof="0" dirty="0" smtClean="0">
                <a:ln>
                  <a:noFill/>
                </a:ln>
                <a:solidFill>
                  <a:srgbClr val="000000"/>
                </a:solidFill>
                <a:effectLst/>
                <a:uLnTx/>
                <a:uFillTx/>
                <a:latin typeface="Arial"/>
                <a:cs typeface="Arial"/>
              </a:rPr>
              <a:t> Statistical Manuel of </a:t>
            </a:r>
            <a:r>
              <a:rPr kumimoji="0" lang="tr-TR" sz="1200" b="0" i="0" u="none" strike="noStrike" kern="0" cap="none" spc="0" normalizeH="0" baseline="0" noProof="0" dirty="0" err="1" smtClean="0">
                <a:ln>
                  <a:noFill/>
                </a:ln>
                <a:solidFill>
                  <a:srgbClr val="000000"/>
                </a:solidFill>
                <a:effectLst/>
                <a:uLnTx/>
                <a:uFillTx/>
                <a:latin typeface="Arial"/>
                <a:cs typeface="Arial"/>
              </a:rPr>
              <a:t>Mental</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Disorders</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Fifth</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Ediotion</a:t>
            </a:r>
            <a:r>
              <a:rPr kumimoji="0" lang="tr-TR" sz="1200" b="0" i="0" u="none" strike="noStrike" kern="0" cap="none" spc="0" normalizeH="0" baseline="0" noProof="0" dirty="0" smtClean="0">
                <a:ln>
                  <a:noFill/>
                </a:ln>
                <a:solidFill>
                  <a:srgbClr val="000000"/>
                </a:solidFill>
                <a:effectLst/>
                <a:uLnTx/>
                <a:uFillTx/>
                <a:latin typeface="Arial"/>
                <a:cs typeface="Arial"/>
              </a:rPr>
              <a:t> (DSM-5). </a:t>
            </a:r>
            <a:r>
              <a:rPr kumimoji="0" lang="tr-TR" sz="1200" b="0" i="0" u="none" strike="noStrike" kern="0" cap="none" spc="0" normalizeH="0" baseline="0" noProof="0" dirty="0" err="1" smtClean="0">
                <a:ln>
                  <a:noFill/>
                </a:ln>
                <a:solidFill>
                  <a:srgbClr val="000000"/>
                </a:solidFill>
                <a:effectLst/>
                <a:uLnTx/>
                <a:uFillTx/>
                <a:latin typeface="Arial"/>
                <a:cs typeface="Arial"/>
              </a:rPr>
              <a:t>American</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Psychiatric</a:t>
            </a:r>
            <a:r>
              <a:rPr kumimoji="0" lang="tr-TR" sz="1200" b="0" i="0" u="none" strike="noStrike" kern="0" cap="none" spc="0" normalizeH="0" baseline="0" noProof="0" dirty="0" smtClean="0">
                <a:ln>
                  <a:noFill/>
                </a:ln>
                <a:solidFill>
                  <a:srgbClr val="000000"/>
                </a:solidFill>
                <a:effectLst/>
                <a:uLnTx/>
                <a:uFillTx/>
                <a:latin typeface="Arial"/>
                <a:cs typeface="Arial"/>
              </a:rPr>
              <a:t> Publishing. Washington. DC, </a:t>
            </a:r>
            <a:r>
              <a:rPr kumimoji="0" lang="tr-TR" sz="1200" b="0" i="0" u="none" strike="noStrike" kern="0" cap="none" spc="0" normalizeH="0" baseline="0" noProof="0" dirty="0" err="1" smtClean="0">
                <a:ln>
                  <a:noFill/>
                </a:ln>
                <a:solidFill>
                  <a:srgbClr val="000000"/>
                </a:solidFill>
                <a:effectLst/>
                <a:uLnTx/>
                <a:uFillTx/>
                <a:latin typeface="Arial"/>
                <a:cs typeface="Arial"/>
              </a:rPr>
              <a:t>London</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England</a:t>
            </a:r>
            <a:r>
              <a:rPr kumimoji="0" lang="tr-TR" sz="1200" b="0" i="0" u="none" strike="noStrike" kern="0" cap="none" spc="0" normalizeH="0" baseline="0" noProof="0" dirty="0" smtClean="0">
                <a:ln>
                  <a:noFill/>
                </a:ln>
                <a:solidFill>
                  <a:srgbClr val="000000"/>
                </a:solidFill>
                <a:effectLst/>
                <a:uLnTx/>
                <a:uFillTx/>
                <a:latin typeface="Arial"/>
                <a:cs typeface="Arial"/>
              </a:rPr>
              <a:t>. </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defRPr/>
            </a:pPr>
            <a:r>
              <a:rPr kumimoji="0" lang="tr-TR" sz="1200" b="0" i="0" u="none" strike="noStrike" kern="0" cap="none" spc="0" normalizeH="0" baseline="0" noProof="0" dirty="0" smtClean="0">
                <a:ln>
                  <a:noFill/>
                </a:ln>
                <a:solidFill>
                  <a:srgbClr val="000000"/>
                </a:solidFill>
                <a:effectLst/>
                <a:uLnTx/>
                <a:uFillTx/>
                <a:latin typeface="Arial"/>
                <a:cs typeface="Arial"/>
              </a:rPr>
              <a:t>Aslan, K., Şahin, S. (2015). Ülkemizde Otizm Spektrum Bozukluğu Olan Çocuklarda Sosyal Becerileri Geliştirmeye Yönelik Yapılan Güncel Çalışmalar. Hacettepe </a:t>
            </a:r>
            <a:r>
              <a:rPr kumimoji="0" lang="tr-TR" sz="1200" b="0" i="0" u="none" strike="noStrike" kern="0" cap="none" spc="0" normalizeH="0" baseline="0" noProof="0" dirty="0" err="1" smtClean="0">
                <a:ln>
                  <a:noFill/>
                </a:ln>
                <a:solidFill>
                  <a:srgbClr val="000000"/>
                </a:solidFill>
                <a:effectLst/>
                <a:uLnTx/>
                <a:uFillTx/>
                <a:latin typeface="Arial"/>
                <a:cs typeface="Arial"/>
              </a:rPr>
              <a:t>University</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Faculty</a:t>
            </a:r>
            <a:r>
              <a:rPr kumimoji="0" lang="tr-TR" sz="1200" b="0" i="0" u="none" strike="noStrike" kern="0" cap="none" spc="0" normalizeH="0" baseline="0" noProof="0" dirty="0" smtClean="0">
                <a:ln>
                  <a:noFill/>
                </a:ln>
                <a:solidFill>
                  <a:srgbClr val="000000"/>
                </a:solidFill>
                <a:effectLst/>
                <a:uLnTx/>
                <a:uFillTx/>
                <a:latin typeface="Arial"/>
                <a:cs typeface="Arial"/>
              </a:rPr>
              <a:t> Of </a:t>
            </a:r>
            <a:r>
              <a:rPr kumimoji="0" lang="tr-TR" sz="1200" b="0" i="0" u="none" strike="noStrike" kern="0" cap="none" spc="0" normalizeH="0" baseline="0" noProof="0" dirty="0" err="1" smtClean="0">
                <a:ln>
                  <a:noFill/>
                </a:ln>
                <a:solidFill>
                  <a:srgbClr val="000000"/>
                </a:solidFill>
                <a:effectLst/>
                <a:uLnTx/>
                <a:uFillTx/>
                <a:latin typeface="Arial"/>
                <a:cs typeface="Arial"/>
              </a:rPr>
              <a:t>Health</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Sciences</a:t>
            </a:r>
            <a:r>
              <a:rPr kumimoji="0" lang="tr-TR" sz="1200" b="0" i="0" u="none" strike="noStrike" kern="0" cap="none" spc="0" normalizeH="0" baseline="0" noProof="0" dirty="0" smtClean="0">
                <a:ln>
                  <a:noFill/>
                </a:ln>
                <a:solidFill>
                  <a:srgbClr val="000000"/>
                </a:solidFill>
                <a:effectLst/>
                <a:uLnTx/>
                <a:uFillTx/>
                <a:latin typeface="Arial"/>
                <a:cs typeface="Arial"/>
              </a:rPr>
              <a:t> </a:t>
            </a:r>
            <a:r>
              <a:rPr kumimoji="0" lang="tr-TR" sz="1200" b="0" i="0" u="none" strike="noStrike" kern="0" cap="none" spc="0" normalizeH="0" baseline="0" noProof="0" dirty="0" err="1" smtClean="0">
                <a:ln>
                  <a:noFill/>
                </a:ln>
                <a:solidFill>
                  <a:srgbClr val="000000"/>
                </a:solidFill>
                <a:effectLst/>
                <a:uLnTx/>
                <a:uFillTx/>
                <a:latin typeface="Arial"/>
                <a:cs typeface="Arial"/>
              </a:rPr>
              <a:t>Journal</a:t>
            </a:r>
            <a:r>
              <a:rPr kumimoji="0" lang="tr-TR" sz="1200" b="0" i="0" u="none" strike="noStrike" kern="0" cap="none" spc="0" normalizeH="0" baseline="0" noProof="0" dirty="0" smtClean="0">
                <a:ln>
                  <a:noFill/>
                </a:ln>
                <a:solidFill>
                  <a:srgbClr val="000000"/>
                </a:solidFill>
                <a:effectLst/>
                <a:uLnTx/>
                <a:uFillTx/>
                <a:latin typeface="Arial"/>
                <a:cs typeface="Arial"/>
              </a:rPr>
              <a:t>, 2(3).</a:t>
            </a:r>
          </a:p>
          <a:p>
            <a:pPr marL="457200" indent="-457200" eaLnBrk="1" latinLnBrk="0" hangingPunct="1">
              <a:buFontTx/>
              <a:buAutoNum type="arabicPeriod"/>
            </a:pPr>
            <a:r>
              <a:rPr lang="tr-TR" sz="1200" kern="0" dirty="0">
                <a:solidFill>
                  <a:srgbClr val="000000"/>
                </a:solidFill>
                <a:latin typeface="Arial"/>
                <a:cs typeface="Arial"/>
              </a:rPr>
              <a:t>Karpat, D., A. Yaygın Gelişimsel Bozukluk Tanısı Alan Çocukların Ebeveynlerin Yaşadığı Yas Tepkilerinin, Evlilik Uyumlarının Ve Sosyal Destek Algılarının İncelenmesi. . Dokuz Eylül Üniversitesi Eğitim Bilimleri Enstitüsü Aile Eğitimi Ve Danışmanlığı Anabilim Dalı Aile Eğitimi Ve Danışmanlığı Programı Yüksek Lisans Tezi, 2011</a:t>
            </a:r>
            <a:r>
              <a:rPr lang="tr-TR" sz="1200" kern="0" dirty="0" smtClean="0">
                <a:solidFill>
                  <a:srgbClr val="000000"/>
                </a:solidFill>
                <a:latin typeface="Arial"/>
                <a:cs typeface="Arial"/>
              </a:rPr>
              <a:t>.</a:t>
            </a:r>
          </a:p>
          <a:p>
            <a:pPr marL="457200" indent="-457200" eaLnBrk="1" latinLnBrk="0" hangingPunct="1">
              <a:buFontTx/>
              <a:buAutoNum type="arabicPeriod"/>
            </a:pPr>
            <a:r>
              <a:rPr lang="tr-TR" sz="1200" kern="0" dirty="0" smtClean="0">
                <a:solidFill>
                  <a:srgbClr val="000000"/>
                </a:solidFill>
                <a:latin typeface="Arial"/>
                <a:cs typeface="Arial"/>
              </a:rPr>
              <a:t>Otizm Spektrum Bozukluğu ve Beslenme. Aileler İçin Rehber Kitapçık. Özel Eğitim ve Rehberlik Hizmetleri Genel Müdürlüğü.</a:t>
            </a:r>
            <a:endParaRPr lang="tr-TR" sz="1200" kern="0" dirty="0">
              <a:solidFill>
                <a:srgbClr val="000000"/>
              </a:solidFill>
              <a:latin typeface="Arial"/>
              <a:cs typeface="Arial"/>
            </a:endParaRPr>
          </a:p>
          <a:p>
            <a:pPr marL="457200" indent="-457200" eaLnBrk="1" latinLnBrk="0" hangingPunct="1">
              <a:buFontTx/>
              <a:buAutoNum type="arabicPeriod"/>
            </a:pPr>
            <a:r>
              <a:rPr lang="tr-TR" sz="1200" kern="0" dirty="0">
                <a:solidFill>
                  <a:srgbClr val="000000"/>
                </a:solidFill>
                <a:latin typeface="Arial"/>
                <a:cs typeface="Arial"/>
              </a:rPr>
              <a:t>Mukaddes N. M. (2013). Otizm Spektrum Bozuklukları Tanı ve Takip, Nobel Tıp Kitabevleri, İstanbul ISBN: 978-605-335-024-08</a:t>
            </a:r>
            <a:r>
              <a:rPr lang="tr-TR" sz="1200" kern="0" dirty="0" smtClean="0">
                <a:solidFill>
                  <a:srgbClr val="000000"/>
                </a:solidFill>
                <a:latin typeface="Arial"/>
                <a:cs typeface="Arial"/>
              </a:rPr>
              <a:t>.</a:t>
            </a:r>
          </a:p>
          <a:p>
            <a:pPr marL="457200" indent="-457200" eaLnBrk="1" latinLnBrk="0" hangingPunct="1">
              <a:buFontTx/>
              <a:buAutoNum type="arabicPeriod"/>
            </a:pPr>
            <a:r>
              <a:rPr lang="tr-TR" sz="1200" kern="0" dirty="0" err="1" smtClean="0">
                <a:solidFill>
                  <a:srgbClr val="000000"/>
                </a:solidFill>
                <a:latin typeface="Arial"/>
                <a:cs typeface="Arial"/>
              </a:rPr>
              <a:t>Progetto</a:t>
            </a:r>
            <a:r>
              <a:rPr lang="it-IT" sz="1200" kern="0" dirty="0" smtClean="0">
                <a:solidFill>
                  <a:srgbClr val="000000"/>
                </a:solidFill>
                <a:latin typeface="Arial"/>
                <a:cs typeface="Arial"/>
              </a:rPr>
              <a:t> C</a:t>
            </a:r>
            <a:r>
              <a:rPr lang="tr-TR" sz="1200" kern="0" dirty="0" err="1" smtClean="0">
                <a:solidFill>
                  <a:srgbClr val="000000"/>
                </a:solidFill>
                <a:latin typeface="Arial"/>
                <a:cs typeface="Arial"/>
              </a:rPr>
              <a:t>rescere</a:t>
            </a:r>
            <a:r>
              <a:rPr lang="tr-TR" sz="1200" kern="0" dirty="0" smtClean="0">
                <a:solidFill>
                  <a:srgbClr val="000000"/>
                </a:solidFill>
                <a:latin typeface="Arial"/>
                <a:cs typeface="Arial"/>
              </a:rPr>
              <a:t> </a:t>
            </a:r>
            <a:r>
              <a:rPr lang="it-IT" sz="1200" kern="0" dirty="0" smtClean="0">
                <a:solidFill>
                  <a:srgbClr val="000000"/>
                </a:solidFill>
                <a:latin typeface="Arial"/>
                <a:cs typeface="Arial"/>
              </a:rPr>
              <a:t>S</a:t>
            </a:r>
            <a:r>
              <a:rPr lang="tr-TR" sz="1200" kern="0" dirty="0" err="1" smtClean="0">
                <a:solidFill>
                  <a:srgbClr val="000000"/>
                </a:solidFill>
                <a:latin typeface="Arial"/>
                <a:cs typeface="Arial"/>
              </a:rPr>
              <a:t>oc</a:t>
            </a:r>
            <a:r>
              <a:rPr lang="it-IT" sz="1200" kern="0" dirty="0" smtClean="0">
                <a:solidFill>
                  <a:srgbClr val="000000"/>
                </a:solidFill>
                <a:latin typeface="Arial"/>
                <a:cs typeface="Arial"/>
              </a:rPr>
              <a:t>. </a:t>
            </a:r>
            <a:r>
              <a:rPr lang="tr-TR" sz="1200" kern="0" dirty="0" err="1" smtClean="0">
                <a:solidFill>
                  <a:srgbClr val="000000"/>
                </a:solidFill>
                <a:latin typeface="Arial"/>
                <a:cs typeface="Arial"/>
              </a:rPr>
              <a:t>Coop</a:t>
            </a:r>
            <a:r>
              <a:rPr lang="it-IT" sz="1200" kern="0" dirty="0" smtClean="0">
                <a:solidFill>
                  <a:srgbClr val="000000"/>
                </a:solidFill>
                <a:latin typeface="Arial"/>
                <a:cs typeface="Arial"/>
              </a:rPr>
              <a:t>. S</a:t>
            </a:r>
            <a:r>
              <a:rPr lang="tr-TR" sz="1200" kern="0" dirty="0" err="1" smtClean="0">
                <a:solidFill>
                  <a:srgbClr val="000000"/>
                </a:solidFill>
                <a:latin typeface="Arial"/>
                <a:cs typeface="Arial"/>
              </a:rPr>
              <a:t>oc</a:t>
            </a:r>
            <a:r>
              <a:rPr lang="it-IT" sz="1200" kern="0" dirty="0" smtClean="0">
                <a:solidFill>
                  <a:srgbClr val="000000"/>
                </a:solidFill>
                <a:latin typeface="Arial"/>
                <a:cs typeface="Arial"/>
              </a:rPr>
              <a:t>.</a:t>
            </a:r>
            <a:r>
              <a:rPr lang="tr-TR" sz="1200" kern="0" dirty="0" smtClean="0">
                <a:solidFill>
                  <a:srgbClr val="000000"/>
                </a:solidFill>
                <a:latin typeface="Arial"/>
                <a:cs typeface="Arial"/>
              </a:rPr>
              <a:t> «Special </a:t>
            </a:r>
            <a:r>
              <a:rPr lang="tr-TR" sz="1200" kern="0" dirty="0" err="1" smtClean="0">
                <a:solidFill>
                  <a:srgbClr val="000000"/>
                </a:solidFill>
                <a:latin typeface="Arial"/>
                <a:cs typeface="Arial"/>
              </a:rPr>
              <a:t>Needs</a:t>
            </a:r>
            <a:r>
              <a:rPr lang="tr-TR" sz="1200" kern="0" dirty="0" smtClean="0">
                <a:solidFill>
                  <a:srgbClr val="000000"/>
                </a:solidFill>
                <a:latin typeface="Arial"/>
                <a:cs typeface="Arial"/>
              </a:rPr>
              <a:t> </a:t>
            </a:r>
            <a:r>
              <a:rPr lang="tr-TR" sz="1200" kern="0" dirty="0" err="1" smtClean="0">
                <a:solidFill>
                  <a:srgbClr val="000000"/>
                </a:solidFill>
                <a:latin typeface="Arial"/>
                <a:cs typeface="Arial"/>
              </a:rPr>
              <a:t>and</a:t>
            </a:r>
            <a:r>
              <a:rPr lang="tr-TR" sz="1200" kern="0" dirty="0" smtClean="0">
                <a:solidFill>
                  <a:srgbClr val="000000"/>
                </a:solidFill>
                <a:latin typeface="Arial"/>
                <a:cs typeface="Arial"/>
              </a:rPr>
              <a:t> </a:t>
            </a:r>
            <a:r>
              <a:rPr lang="tr-TR" sz="1200" kern="0" dirty="0" err="1" smtClean="0">
                <a:solidFill>
                  <a:srgbClr val="000000"/>
                </a:solidFill>
                <a:latin typeface="Arial"/>
                <a:cs typeface="Arial"/>
              </a:rPr>
              <a:t>Autism</a:t>
            </a:r>
            <a:r>
              <a:rPr lang="tr-TR" sz="1200" kern="0" dirty="0" smtClean="0">
                <a:solidFill>
                  <a:srgbClr val="000000"/>
                </a:solidFill>
                <a:latin typeface="Arial"/>
                <a:cs typeface="Arial"/>
              </a:rPr>
              <a:t> How </a:t>
            </a:r>
            <a:r>
              <a:rPr lang="tr-TR" sz="1200" kern="0" dirty="0" err="1" smtClean="0">
                <a:solidFill>
                  <a:srgbClr val="000000"/>
                </a:solidFill>
                <a:latin typeface="Arial"/>
                <a:cs typeface="Arial"/>
              </a:rPr>
              <a:t>to</a:t>
            </a:r>
            <a:r>
              <a:rPr lang="tr-TR" sz="1200" kern="0" dirty="0" smtClean="0">
                <a:solidFill>
                  <a:srgbClr val="000000"/>
                </a:solidFill>
                <a:latin typeface="Arial"/>
                <a:cs typeface="Arial"/>
              </a:rPr>
              <a:t> </a:t>
            </a:r>
            <a:r>
              <a:rPr lang="tr-TR" sz="1200" kern="0" dirty="0" err="1" smtClean="0">
                <a:solidFill>
                  <a:srgbClr val="000000"/>
                </a:solidFill>
                <a:latin typeface="Arial"/>
                <a:cs typeface="Arial"/>
              </a:rPr>
              <a:t>Deal</a:t>
            </a:r>
            <a:r>
              <a:rPr lang="tr-TR" sz="1200" kern="0" dirty="0" smtClean="0">
                <a:solidFill>
                  <a:srgbClr val="000000"/>
                </a:solidFill>
                <a:latin typeface="Arial"/>
                <a:cs typeface="Arial"/>
              </a:rPr>
              <a:t> </a:t>
            </a:r>
            <a:r>
              <a:rPr lang="tr-TR" sz="1200" kern="0" dirty="0" err="1" smtClean="0">
                <a:solidFill>
                  <a:srgbClr val="000000"/>
                </a:solidFill>
                <a:latin typeface="Arial"/>
                <a:cs typeface="Arial"/>
              </a:rPr>
              <a:t>With</a:t>
            </a:r>
            <a:r>
              <a:rPr lang="tr-TR" sz="1200" kern="0" dirty="0" smtClean="0">
                <a:solidFill>
                  <a:srgbClr val="000000"/>
                </a:solidFill>
                <a:latin typeface="Arial"/>
                <a:cs typeface="Arial"/>
              </a:rPr>
              <a:t> </a:t>
            </a:r>
            <a:r>
              <a:rPr lang="tr-TR" sz="1200" kern="0" dirty="0" err="1" smtClean="0">
                <a:solidFill>
                  <a:srgbClr val="000000"/>
                </a:solidFill>
                <a:latin typeface="Arial"/>
                <a:cs typeface="Arial"/>
              </a:rPr>
              <a:t>Them</a:t>
            </a:r>
            <a:r>
              <a:rPr lang="tr-TR" sz="1200" kern="0" dirty="0" smtClean="0">
                <a:solidFill>
                  <a:srgbClr val="000000"/>
                </a:solidFill>
                <a:latin typeface="Arial"/>
                <a:cs typeface="Arial"/>
              </a:rPr>
              <a:t>. </a:t>
            </a:r>
            <a:r>
              <a:rPr lang="tr-TR" sz="1200" kern="0" dirty="0" err="1" smtClean="0">
                <a:solidFill>
                  <a:srgbClr val="000000"/>
                </a:solidFill>
                <a:latin typeface="Arial"/>
                <a:cs typeface="Arial"/>
              </a:rPr>
              <a:t>Theoretical</a:t>
            </a:r>
            <a:r>
              <a:rPr lang="tr-TR" sz="1200" kern="0" dirty="0" smtClean="0">
                <a:solidFill>
                  <a:srgbClr val="000000"/>
                </a:solidFill>
                <a:latin typeface="Arial"/>
                <a:cs typeface="Arial"/>
              </a:rPr>
              <a:t> </a:t>
            </a:r>
            <a:r>
              <a:rPr lang="tr-TR" sz="1200" kern="0" dirty="0" err="1" smtClean="0">
                <a:solidFill>
                  <a:srgbClr val="000000"/>
                </a:solidFill>
                <a:latin typeface="Arial"/>
                <a:cs typeface="Arial"/>
              </a:rPr>
              <a:t>and</a:t>
            </a:r>
            <a:r>
              <a:rPr lang="tr-TR" sz="1200" kern="0" dirty="0" smtClean="0">
                <a:solidFill>
                  <a:srgbClr val="000000"/>
                </a:solidFill>
                <a:latin typeface="Arial"/>
                <a:cs typeface="Arial"/>
              </a:rPr>
              <a:t> </a:t>
            </a:r>
            <a:r>
              <a:rPr lang="tr-TR" sz="1200" kern="0" dirty="0" err="1" smtClean="0">
                <a:solidFill>
                  <a:srgbClr val="000000"/>
                </a:solidFill>
                <a:latin typeface="Arial"/>
                <a:cs typeface="Arial"/>
              </a:rPr>
              <a:t>Practical</a:t>
            </a:r>
            <a:r>
              <a:rPr lang="tr-TR" sz="1200" kern="0" dirty="0" smtClean="0">
                <a:solidFill>
                  <a:srgbClr val="000000"/>
                </a:solidFill>
                <a:latin typeface="Arial"/>
                <a:cs typeface="Arial"/>
              </a:rPr>
              <a:t> </a:t>
            </a:r>
            <a:r>
              <a:rPr lang="tr-TR" sz="1200" kern="0" dirty="0" err="1" smtClean="0">
                <a:solidFill>
                  <a:srgbClr val="000000"/>
                </a:solidFill>
                <a:latin typeface="Arial"/>
                <a:cs typeface="Arial"/>
              </a:rPr>
              <a:t>Experiences</a:t>
            </a:r>
            <a:r>
              <a:rPr lang="tr-TR" sz="1200" kern="0" dirty="0" smtClean="0">
                <a:solidFill>
                  <a:srgbClr val="000000"/>
                </a:solidFill>
                <a:latin typeface="Arial"/>
                <a:cs typeface="Arial"/>
              </a:rPr>
              <a:t>.» Course </a:t>
            </a:r>
            <a:r>
              <a:rPr lang="tr-TR" sz="1200" kern="0" dirty="0" err="1" smtClean="0">
                <a:solidFill>
                  <a:srgbClr val="000000"/>
                </a:solidFill>
                <a:latin typeface="Arial"/>
                <a:cs typeface="Arial"/>
              </a:rPr>
              <a:t>Materials</a:t>
            </a:r>
            <a:r>
              <a:rPr lang="tr-TR" sz="1200" kern="0" dirty="0" smtClean="0">
                <a:solidFill>
                  <a:srgbClr val="000000"/>
                </a:solidFill>
                <a:latin typeface="Arial"/>
                <a:cs typeface="Arial"/>
              </a:rPr>
              <a:t>.</a:t>
            </a:r>
          </a:p>
          <a:p>
            <a:pPr marL="457200" indent="-457200" eaLnBrk="1" latinLnBrk="0" hangingPunct="1">
              <a:buFontTx/>
              <a:buAutoNum type="arabicPeriod"/>
            </a:pPr>
            <a:r>
              <a:rPr lang="tr-TR" sz="1200" kern="0" dirty="0" smtClean="0">
                <a:solidFill>
                  <a:srgbClr val="000000"/>
                </a:solidFill>
                <a:latin typeface="Arial"/>
                <a:cs typeface="Arial"/>
              </a:rPr>
              <a:t>Selimoğlu</a:t>
            </a:r>
            <a:r>
              <a:rPr lang="tr-TR" sz="1200" kern="0" dirty="0">
                <a:solidFill>
                  <a:srgbClr val="000000"/>
                </a:solidFill>
                <a:latin typeface="Arial"/>
                <a:cs typeface="Arial"/>
              </a:rPr>
              <a:t>, Ö. G., Özdemir, S., </a:t>
            </a:r>
            <a:r>
              <a:rPr lang="tr-TR" sz="1200" kern="0" dirty="0" err="1">
                <a:solidFill>
                  <a:srgbClr val="000000"/>
                </a:solidFill>
                <a:latin typeface="Arial"/>
                <a:cs typeface="Arial"/>
              </a:rPr>
              <a:t>Töret</a:t>
            </a:r>
            <a:r>
              <a:rPr lang="tr-TR" sz="1200" kern="0" dirty="0">
                <a:solidFill>
                  <a:srgbClr val="000000"/>
                </a:solidFill>
                <a:latin typeface="Arial"/>
                <a:cs typeface="Arial"/>
              </a:rPr>
              <a:t>, G., &amp; </a:t>
            </a:r>
            <a:r>
              <a:rPr lang="tr-TR" sz="1200" kern="0" dirty="0" err="1">
                <a:solidFill>
                  <a:srgbClr val="000000"/>
                </a:solidFill>
                <a:latin typeface="Arial"/>
                <a:cs typeface="Arial"/>
              </a:rPr>
              <a:t>Özkubat</a:t>
            </a:r>
            <a:r>
              <a:rPr lang="tr-TR" sz="1200" kern="0" dirty="0">
                <a:solidFill>
                  <a:srgbClr val="000000"/>
                </a:solidFill>
                <a:latin typeface="Arial"/>
                <a:cs typeface="Arial"/>
              </a:rPr>
              <a:t>, U. (2013). Otizmli Çocuğa Sahip Ebeveynlerin Otizm Tanılama Sürecinde ve Tanı Sonrasında Yaşadıkları Deneyimlerine İlişkin Görüşlerinin İncelenmesi. International </a:t>
            </a:r>
            <a:r>
              <a:rPr lang="tr-TR" sz="1200" kern="0" dirty="0" err="1">
                <a:solidFill>
                  <a:srgbClr val="000000"/>
                </a:solidFill>
                <a:latin typeface="Arial"/>
                <a:cs typeface="Arial"/>
              </a:rPr>
              <a:t>Journal</a:t>
            </a:r>
            <a:r>
              <a:rPr lang="tr-TR" sz="1200" kern="0" dirty="0">
                <a:solidFill>
                  <a:srgbClr val="000000"/>
                </a:solidFill>
                <a:latin typeface="Arial"/>
                <a:cs typeface="Arial"/>
              </a:rPr>
              <a:t> of </a:t>
            </a:r>
            <a:r>
              <a:rPr lang="tr-TR" sz="1200" kern="0" dirty="0" err="1">
                <a:solidFill>
                  <a:srgbClr val="000000"/>
                </a:solidFill>
                <a:latin typeface="Arial"/>
                <a:cs typeface="Arial"/>
              </a:rPr>
              <a:t>Early</a:t>
            </a:r>
            <a:r>
              <a:rPr lang="tr-TR" sz="1200" kern="0" dirty="0">
                <a:solidFill>
                  <a:srgbClr val="000000"/>
                </a:solidFill>
                <a:latin typeface="Arial"/>
                <a:cs typeface="Arial"/>
              </a:rPr>
              <a:t> </a:t>
            </a:r>
            <a:r>
              <a:rPr lang="tr-TR" sz="1200" kern="0" dirty="0" err="1">
                <a:solidFill>
                  <a:srgbClr val="000000"/>
                </a:solidFill>
                <a:latin typeface="Arial"/>
                <a:cs typeface="Arial"/>
              </a:rPr>
              <a:t>Childhood</a:t>
            </a:r>
            <a:r>
              <a:rPr lang="tr-TR" sz="1200" kern="0" dirty="0">
                <a:solidFill>
                  <a:srgbClr val="000000"/>
                </a:solidFill>
                <a:latin typeface="Arial"/>
                <a:cs typeface="Arial"/>
              </a:rPr>
              <a:t> Special </a:t>
            </a:r>
            <a:r>
              <a:rPr lang="tr-TR" sz="1200" kern="0" dirty="0" err="1">
                <a:solidFill>
                  <a:srgbClr val="000000"/>
                </a:solidFill>
                <a:latin typeface="Arial"/>
                <a:cs typeface="Arial"/>
              </a:rPr>
              <a:t>Education</a:t>
            </a:r>
            <a:r>
              <a:rPr lang="tr-TR" sz="1200" kern="0" dirty="0">
                <a:solidFill>
                  <a:srgbClr val="000000"/>
                </a:solidFill>
                <a:latin typeface="Arial"/>
                <a:cs typeface="Arial"/>
              </a:rPr>
              <a:t>, 5(2</a:t>
            </a:r>
            <a:r>
              <a:rPr lang="tr-TR" sz="1200" kern="0" dirty="0" smtClean="0">
                <a:solidFill>
                  <a:srgbClr val="000000"/>
                </a:solidFill>
                <a:latin typeface="Arial"/>
                <a:cs typeface="Arial"/>
              </a:rPr>
              <a:t>).</a:t>
            </a:r>
          </a:p>
          <a:p>
            <a:pPr marL="457200" indent="-457200" eaLnBrk="1" latinLnBrk="0" hangingPunct="1">
              <a:buFontTx/>
              <a:buAutoNum type="arabicPeriod"/>
            </a:pPr>
            <a:r>
              <a:rPr lang="tr-TR" sz="1200" kern="0" dirty="0" smtClean="0">
                <a:solidFill>
                  <a:srgbClr val="000000"/>
                </a:solidFill>
                <a:latin typeface="Arial"/>
                <a:cs typeface="Arial"/>
              </a:rPr>
              <a:t>Tekin-İftar, E. (2014). Otizm spektrum bozukluğu olan çocuklar ve eğitimleri (3. Baskı). Ankara: Vize Basın Yayın</a:t>
            </a:r>
          </a:p>
          <a:p>
            <a:pPr marL="457200" indent="-457200" eaLnBrk="1" latinLnBrk="0" hangingPunct="1">
              <a:buFontTx/>
              <a:buAutoNum type="arabicPeriod"/>
            </a:pPr>
            <a:r>
              <a:rPr lang="tr-TR" sz="1200" u="sng" dirty="0">
                <a:hlinkClick r:id="rId2"/>
              </a:rPr>
              <a:t>http://</a:t>
            </a:r>
            <a:r>
              <a:rPr lang="tr-TR" sz="1200" u="sng" dirty="0" smtClean="0">
                <a:hlinkClick r:id="rId2"/>
              </a:rPr>
              <a:t>www.tohumotizmportali.org</a:t>
            </a:r>
            <a:r>
              <a:rPr lang="tr-TR" sz="1200" u="sng" dirty="0" smtClean="0"/>
              <a:t> </a:t>
            </a:r>
            <a:r>
              <a:rPr lang="tr-TR" sz="1200" dirty="0" smtClean="0"/>
              <a:t>Erişim tarihi: 10.07.2020.</a:t>
            </a:r>
            <a:endParaRPr lang="tr-TR" sz="1200" kern="0" dirty="0">
              <a:solidFill>
                <a:srgbClr val="000000"/>
              </a:solidFill>
              <a:latin typeface="Arial"/>
              <a:cs typeface="Arial"/>
            </a:endParaRPr>
          </a:p>
        </p:txBody>
      </p:sp>
    </p:spTree>
    <p:extLst>
      <p:ext uri="{BB962C8B-B14F-4D97-AF65-F5344CB8AC3E}">
        <p14:creationId xmlns:p14="http://schemas.microsoft.com/office/powerpoint/2010/main" val="1699014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835696" y="1563638"/>
            <a:ext cx="6768752" cy="1200329"/>
          </a:xfrm>
          <a:prstGeom prst="rect">
            <a:avLst/>
          </a:prstGeom>
        </p:spPr>
        <p:txBody>
          <a:bodyPr wrap="square">
            <a:spAutoFit/>
          </a:bodyPr>
          <a:lstStyle/>
          <a:p>
            <a:r>
              <a:rPr lang="tr-TR" sz="7200" b="1" dirty="0" smtClean="0">
                <a:solidFill>
                  <a:srgbClr val="000000"/>
                </a:solidFill>
                <a:latin typeface="Arial" pitchFamily="34" charset="0"/>
                <a:cs typeface="Arial" pitchFamily="34" charset="0"/>
                <a:sym typeface="Wingdings" pitchFamily="2" charset="2"/>
              </a:rPr>
              <a:t>Teşekkürler </a:t>
            </a:r>
            <a:endParaRPr lang="tr-TR" sz="72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8" presetClass="emph" presetSubtype="0" fill="hold" grpId="1" nodeType="afterEffect">
                                  <p:stCondLst>
                                    <p:cond delay="0"/>
                                  </p:stCondLst>
                                  <p:childTnLst>
                                    <p:animRot by="21600000">
                                      <p:cBhvr>
                                        <p:cTn id="11" dur="1000" fill="hold"/>
                                        <p:tgtEl>
                                          <p:spTgt spid="3"/>
                                        </p:tgtEl>
                                        <p:attrNameLst>
                                          <p:attrName>r</p:attrName>
                                        </p:attrNameLst>
                                      </p:cBhvr>
                                    </p:animRot>
                                  </p:childTnLst>
                                </p:cTn>
                              </p:par>
                            </p:childTnLst>
                          </p:cTn>
                        </p:par>
                        <p:par>
                          <p:cTn id="12" fill="hold">
                            <p:stCondLst>
                              <p:cond delay="1500"/>
                            </p:stCondLst>
                            <p:childTnLst>
                              <p:par>
                                <p:cTn id="13" presetID="2" presetClass="exit" presetSubtype="6" fill="hold" grpId="2" nodeType="afterEffect">
                                  <p:stCondLst>
                                    <p:cond delay="0"/>
                                  </p:stCondLst>
                                  <p:childTnLst>
                                    <p:anim calcmode="lin" valueType="num">
                                      <p:cBhvr additive="base">
                                        <p:cTn id="14" dur="2000"/>
                                        <p:tgtEl>
                                          <p:spTgt spid="3"/>
                                        </p:tgtEl>
                                        <p:attrNameLst>
                                          <p:attrName>ppt_x</p:attrName>
                                        </p:attrNameLst>
                                      </p:cBhvr>
                                      <p:tavLst>
                                        <p:tav tm="0">
                                          <p:val>
                                            <p:strVal val="ppt_x"/>
                                          </p:val>
                                        </p:tav>
                                        <p:tav tm="100000">
                                          <p:val>
                                            <p:strVal val="1+ppt_w/2"/>
                                          </p:val>
                                        </p:tav>
                                      </p:tavLst>
                                    </p:anim>
                                    <p:anim calcmode="lin" valueType="num">
                                      <p:cBhvr additive="base">
                                        <p:cTn id="15" dur="2000"/>
                                        <p:tgtEl>
                                          <p:spTgt spid="3"/>
                                        </p:tgtEl>
                                        <p:attrNameLst>
                                          <p:attrName>ppt_y</p:attrName>
                                        </p:attrNameLst>
                                      </p:cBhvr>
                                      <p:tavLst>
                                        <p:tav tm="0">
                                          <p:val>
                                            <p:strVal val="ppt_y"/>
                                          </p:val>
                                        </p:tav>
                                        <p:tav tm="100000">
                                          <p:val>
                                            <p:strVal val="1+ppt_h/2"/>
                                          </p:val>
                                        </p:tav>
                                      </p:tavLst>
                                    </p:anim>
                                    <p:set>
                                      <p:cBhvr>
                                        <p:cTn id="16"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052378" y="1419622"/>
            <a:ext cx="6513186" cy="2893100"/>
          </a:xfrm>
          <a:prstGeom prst="rect">
            <a:avLst/>
          </a:prstGeom>
        </p:spPr>
        <p:txBody>
          <a:bodyPr wrap="square">
            <a:spAutoFit/>
          </a:bodyPr>
          <a:lstStyle/>
          <a:p>
            <a:pPr lvl="0" latinLnBrk="0">
              <a:defRPr/>
            </a:pPr>
            <a:r>
              <a:rPr lang="tr-TR" sz="1400" b="1" kern="0" dirty="0" smtClean="0"/>
              <a:t>Yinelenen Davranışlar (Örneğin kendini uyarıcı, yinelenen, takıntılı davranışlar)</a:t>
            </a:r>
          </a:p>
          <a:p>
            <a:pPr marL="285750" lvl="0" indent="-285750" latinLnBrk="0">
              <a:buFont typeface="Arial" panose="020B0604020202020204" pitchFamily="34" charset="0"/>
              <a:buChar char="•"/>
              <a:defRPr/>
            </a:pPr>
            <a:r>
              <a:rPr lang="tr-TR" sz="1400" kern="0" dirty="0" smtClean="0"/>
              <a:t>Vücudun yinelenen hareketleri ya da nesnelerle yinelenen hareketler (örneğin ellerini çırpma, sallanma, nesneleri döndürme)</a:t>
            </a:r>
          </a:p>
          <a:p>
            <a:pPr marL="285750" lvl="0" indent="-285750" latinLnBrk="0">
              <a:buFont typeface="Arial" panose="020B0604020202020204" pitchFamily="34" charset="0"/>
              <a:buChar char="•"/>
              <a:defRPr/>
            </a:pPr>
            <a:r>
              <a:rPr lang="tr-TR" sz="1400" kern="0" dirty="0" smtClean="0"/>
              <a:t>Rutinler, ritüeller ve zorlayıcı davranışlar (örneğin oyuncakları özel bir şekilde dizme, kapıları kapatma, ışıkları söndürme)</a:t>
            </a:r>
          </a:p>
          <a:p>
            <a:pPr marL="285750" lvl="0" indent="-285750" latinLnBrk="0">
              <a:buFont typeface="Arial" panose="020B0604020202020204" pitchFamily="34" charset="0"/>
              <a:buChar char="•"/>
              <a:defRPr/>
            </a:pPr>
            <a:r>
              <a:rPr lang="tr-TR" sz="1400" kern="0" dirty="0" smtClean="0"/>
              <a:t>Ekolali (örneğin sesleri, sözcükleri ve cümleleri tekrar etme </a:t>
            </a:r>
          </a:p>
          <a:p>
            <a:pPr marL="285750" lvl="0" indent="-285750" latinLnBrk="0">
              <a:buFont typeface="Arial" panose="020B0604020202020204" pitchFamily="34" charset="0"/>
              <a:buChar char="•"/>
              <a:defRPr/>
            </a:pPr>
            <a:r>
              <a:rPr lang="tr-TR" sz="1400" kern="0" dirty="0" smtClean="0"/>
              <a:t>Aynılığını koruma isteği (örneğin evden okula sürekli olarak aynı yoldan gitmek, her gün aynı şeyleri sırayla yapmak)</a:t>
            </a:r>
          </a:p>
          <a:p>
            <a:pPr marL="285750" lvl="0" indent="-285750" latinLnBrk="0">
              <a:buFont typeface="Arial" panose="020B0604020202020204" pitchFamily="34" charset="0"/>
              <a:buChar char="•"/>
              <a:defRPr/>
            </a:pPr>
            <a:r>
              <a:rPr lang="tr-TR" sz="1400" kern="0" dirty="0" smtClean="0"/>
              <a:t>Sınırlı ve olağan dışı ilgiler ve bağlanmalar (örneğin özel bir eşyayı- oyuncağı sürekli taşımak, hava durumu gibi konularla ilgilenmek)</a:t>
            </a:r>
          </a:p>
          <a:p>
            <a:pPr marL="285750" lvl="0" indent="-285750" latinLnBrk="0">
              <a:buFont typeface="Arial" panose="020B0604020202020204" pitchFamily="34" charset="0"/>
              <a:buChar char="•"/>
              <a:defRPr/>
            </a:pPr>
            <a:r>
              <a:rPr lang="tr-TR" sz="1400" kern="0" dirty="0" smtClean="0"/>
              <a:t>Değişikliklerde ve geçişlerde güçlükler</a:t>
            </a:r>
          </a:p>
          <a:p>
            <a:pPr marL="285750" lvl="0" indent="-285750" latinLnBrk="0">
              <a:buFont typeface="Arial" panose="020B0604020202020204" pitchFamily="34" charset="0"/>
              <a:buChar char="•"/>
              <a:defRPr/>
            </a:pPr>
            <a:endParaRPr lang="tr-TR" sz="1400" kern="0" dirty="0"/>
          </a:p>
        </p:txBody>
      </p:sp>
      <p:sp>
        <p:nvSpPr>
          <p:cNvPr id="4" name="4 Dikdörtgen"/>
          <p:cNvSpPr/>
          <p:nvPr/>
        </p:nvSpPr>
        <p:spPr>
          <a:xfrm>
            <a:off x="2087724" y="267494"/>
            <a:ext cx="6585194" cy="1138773"/>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OTİZMLİ ÖĞRENCİLERDE SIKLIKLA GÖRÜLEN PROBLEM DAVRANIŞLAR</a:t>
            </a:r>
            <a:endParaRPr kumimoji="0" lang="tr-TR" sz="20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738782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052378" y="1419622"/>
            <a:ext cx="6513186" cy="954107"/>
          </a:xfrm>
          <a:prstGeom prst="rect">
            <a:avLst/>
          </a:prstGeom>
        </p:spPr>
        <p:txBody>
          <a:bodyPr wrap="square">
            <a:spAutoFit/>
          </a:bodyPr>
          <a:lstStyle/>
          <a:p>
            <a:pPr lvl="0" latinLnBrk="0">
              <a:defRPr/>
            </a:pPr>
            <a:r>
              <a:rPr lang="tr-TR" sz="1400" b="1" kern="0" dirty="0" smtClean="0"/>
              <a:t>Zarar Verici Davranışlar (Örneğin uyumsuz problem davranışlar)</a:t>
            </a:r>
          </a:p>
          <a:p>
            <a:pPr marL="285750" lvl="0" indent="-285750" latinLnBrk="0">
              <a:buFont typeface="Arial" panose="020B0604020202020204" pitchFamily="34" charset="0"/>
              <a:buChar char="•"/>
              <a:defRPr/>
            </a:pPr>
            <a:r>
              <a:rPr lang="tr-TR" sz="1400" kern="0" dirty="0" smtClean="0"/>
              <a:t>Kendine </a:t>
            </a:r>
            <a:r>
              <a:rPr lang="tr-TR" sz="1400" kern="0" dirty="0"/>
              <a:t>Zarar Verici Davranışlar (Örneğin kendine vurma, kendini ısırma</a:t>
            </a:r>
            <a:r>
              <a:rPr lang="tr-TR" sz="1400" kern="0" dirty="0" smtClean="0"/>
              <a:t>)</a:t>
            </a:r>
          </a:p>
          <a:p>
            <a:pPr marL="285750" lvl="0" indent="-285750" latinLnBrk="0">
              <a:buFont typeface="Arial" panose="020B0604020202020204" pitchFamily="34" charset="0"/>
              <a:buChar char="•"/>
              <a:defRPr/>
            </a:pPr>
            <a:r>
              <a:rPr lang="tr-TR" sz="1400" kern="0" dirty="0" smtClean="0"/>
              <a:t>Saldırgan Davranışlar (Örneğin vurma, ısırma, tırmalama, tekmeleme)</a:t>
            </a:r>
          </a:p>
          <a:p>
            <a:pPr marL="285750" lvl="0" indent="-285750" latinLnBrk="0">
              <a:buFont typeface="Arial" panose="020B0604020202020204" pitchFamily="34" charset="0"/>
              <a:buChar char="•"/>
              <a:defRPr/>
            </a:pPr>
            <a:r>
              <a:rPr lang="tr-TR" sz="1400" kern="0" dirty="0" smtClean="0"/>
              <a:t>Öfke Nöbetleri (</a:t>
            </a:r>
            <a:r>
              <a:rPr lang="tr-TR" sz="1400" kern="0" dirty="0"/>
              <a:t>Örneğin </a:t>
            </a:r>
            <a:r>
              <a:rPr lang="tr-TR" sz="1400" kern="0" dirty="0" smtClean="0"/>
              <a:t>ağlama, çığlık atma, bağırma)</a:t>
            </a:r>
            <a:endParaRPr lang="tr-TR" sz="1400" kern="0" dirty="0"/>
          </a:p>
        </p:txBody>
      </p:sp>
      <p:sp>
        <p:nvSpPr>
          <p:cNvPr id="4" name="4 Dikdörtgen"/>
          <p:cNvSpPr/>
          <p:nvPr/>
        </p:nvSpPr>
        <p:spPr>
          <a:xfrm>
            <a:off x="2087724" y="267494"/>
            <a:ext cx="6585194" cy="1138773"/>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OTİZMLİ ÖĞRENCİLERDE SIKLIKLA GÖRÜLEN PROBLEM DAVRANIŞLAR</a:t>
            </a:r>
            <a:endParaRPr kumimoji="0" lang="tr-TR" sz="20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386538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547664" y="915566"/>
            <a:ext cx="6513186" cy="2308324"/>
          </a:xfrm>
          <a:prstGeom prst="rect">
            <a:avLst/>
          </a:prstGeom>
        </p:spPr>
        <p:txBody>
          <a:bodyPr wrap="square">
            <a:spAutoFit/>
          </a:bodyPr>
          <a:lstStyle/>
          <a:p>
            <a:pPr marL="342900" lvl="0" indent="-342900" algn="just" latinLnBrk="0">
              <a:buAutoNum type="arabicPeriod"/>
              <a:defRPr/>
            </a:pPr>
            <a:r>
              <a:rPr lang="tr-TR" sz="1600" b="1" kern="0" dirty="0" smtClean="0"/>
              <a:t>Yinelenen Davranışlar </a:t>
            </a:r>
          </a:p>
          <a:p>
            <a:pPr marL="285750" lvl="0" indent="-285750" algn="just" latinLnBrk="0">
              <a:buFont typeface="Arial" panose="020B0604020202020204" pitchFamily="34" charset="0"/>
              <a:buChar char="•"/>
              <a:defRPr/>
            </a:pPr>
            <a:r>
              <a:rPr lang="tr-TR" sz="1600" kern="0" dirty="0" smtClean="0"/>
              <a:t>Davranış zincirini durdurma</a:t>
            </a:r>
          </a:p>
          <a:p>
            <a:pPr marL="285750" lvl="0" indent="-285750" algn="just" latinLnBrk="0">
              <a:buFont typeface="Arial" panose="020B0604020202020204" pitchFamily="34" charset="0"/>
              <a:buChar char="•"/>
              <a:defRPr/>
            </a:pPr>
            <a:r>
              <a:rPr lang="tr-TR" sz="1600" kern="0" dirty="0" smtClean="0"/>
              <a:t>Mola</a:t>
            </a:r>
          </a:p>
          <a:p>
            <a:pPr marL="285750" lvl="0" indent="-285750" algn="just" latinLnBrk="0">
              <a:buFont typeface="Arial" panose="020B0604020202020204" pitchFamily="34" charset="0"/>
              <a:buChar char="•"/>
              <a:defRPr/>
            </a:pPr>
            <a:r>
              <a:rPr lang="tr-TR" sz="1600" kern="0" dirty="0" smtClean="0"/>
              <a:t>Tepkinin bedeli</a:t>
            </a:r>
          </a:p>
          <a:p>
            <a:pPr marL="285750" lvl="0" indent="-285750" algn="just" latinLnBrk="0">
              <a:buFont typeface="Arial" panose="020B0604020202020204" pitchFamily="34" charset="0"/>
              <a:buChar char="•"/>
              <a:defRPr/>
            </a:pPr>
            <a:r>
              <a:rPr lang="tr-TR" sz="1600" kern="0" dirty="0" smtClean="0"/>
              <a:t>Sönme </a:t>
            </a:r>
          </a:p>
          <a:p>
            <a:pPr marL="285750" lvl="0" indent="-285750" algn="just" latinLnBrk="0">
              <a:buFont typeface="Arial" panose="020B0604020202020204" pitchFamily="34" charset="0"/>
              <a:buChar char="•"/>
              <a:defRPr/>
            </a:pPr>
            <a:r>
              <a:rPr lang="tr-TR" sz="1600" kern="0" dirty="0" smtClean="0"/>
              <a:t>Ayrımlı Pekiştirme</a:t>
            </a:r>
          </a:p>
          <a:p>
            <a:pPr marL="285750" lvl="0" indent="-285750" algn="just" latinLnBrk="0">
              <a:buFont typeface="Arial" panose="020B0604020202020204" pitchFamily="34" charset="0"/>
              <a:buChar char="•"/>
              <a:defRPr/>
            </a:pPr>
            <a:r>
              <a:rPr lang="tr-TR" sz="1600" kern="0" dirty="0" smtClean="0"/>
              <a:t>Akran etkileşimi</a:t>
            </a:r>
          </a:p>
          <a:p>
            <a:pPr marL="285750" lvl="0" indent="-285750" algn="just" latinLnBrk="0">
              <a:buFont typeface="Arial" panose="020B0604020202020204" pitchFamily="34" charset="0"/>
              <a:buChar char="•"/>
              <a:defRPr/>
            </a:pPr>
            <a:r>
              <a:rPr lang="tr-TR" sz="1600" kern="0" dirty="0" smtClean="0"/>
              <a:t>Aşırı düzeltme</a:t>
            </a:r>
          </a:p>
          <a:p>
            <a:pPr marL="285750" lvl="0" indent="-285750" algn="just" latinLnBrk="0">
              <a:buFont typeface="Arial" panose="020B0604020202020204" pitchFamily="34" charset="0"/>
              <a:buChar char="•"/>
              <a:defRPr/>
            </a:pPr>
            <a:r>
              <a:rPr lang="tr-TR" sz="1600" kern="0" dirty="0" smtClean="0"/>
              <a:t>Bedensel ceza</a:t>
            </a:r>
            <a:endParaRPr lang="tr-TR" sz="1600" kern="0" dirty="0"/>
          </a:p>
        </p:txBody>
      </p:sp>
      <p:sp>
        <p:nvSpPr>
          <p:cNvPr id="4" name="4 Dikdörtgen"/>
          <p:cNvSpPr/>
          <p:nvPr/>
        </p:nvSpPr>
        <p:spPr>
          <a:xfrm>
            <a:off x="2051720" y="4847"/>
            <a:ext cx="6585194" cy="769441"/>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smtClean="0">
                <a:solidFill>
                  <a:srgbClr val="0070C0"/>
                </a:solidFill>
              </a:rPr>
              <a:t>PROBLEM DAVRANIŞLARA MÜDAHALE </a:t>
            </a:r>
            <a:endParaRPr kumimoji="0" lang="tr-TR" sz="2000" b="0" i="0" u="none" strike="noStrike" kern="0" cap="none" spc="0" normalizeH="0" baseline="0" noProof="0" dirty="0" smtClean="0">
              <a:ln>
                <a:noFill/>
              </a:ln>
              <a:solidFill>
                <a:sysClr val="windowText" lastClr="000000"/>
              </a:solidFill>
              <a:effectLst/>
              <a:uLnTx/>
              <a:uFillTx/>
            </a:endParaRPr>
          </a:p>
        </p:txBody>
      </p:sp>
      <p:pic>
        <p:nvPicPr>
          <p:cNvPr id="1026" name="Picture 2" descr="Tekrarlayan davranışlar Otizm habercisi olabilir! | e-Psikiyat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5346" y="2787774"/>
            <a:ext cx="3833349" cy="194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97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907704" y="1275606"/>
            <a:ext cx="6513186" cy="1323439"/>
          </a:xfrm>
          <a:prstGeom prst="rect">
            <a:avLst/>
          </a:prstGeom>
        </p:spPr>
        <p:txBody>
          <a:bodyPr wrap="square">
            <a:spAutoFit/>
          </a:bodyPr>
          <a:lstStyle/>
          <a:p>
            <a:pPr marL="285750" lvl="0" indent="-285750" algn="just" latinLnBrk="0">
              <a:buFont typeface="Arial" panose="020B0604020202020204" pitchFamily="34" charset="0"/>
              <a:buChar char="•"/>
              <a:defRPr/>
            </a:pPr>
            <a:r>
              <a:rPr lang="tr-TR" sz="1600" kern="0" dirty="0" smtClean="0"/>
              <a:t>İstenmeyen davranışları durdurup onları daha uygun alternatif davranışlara yönlendirmelerini ve uygun davranışın sergilenmesini pekiştirmelerini içeren bir uygulama şeklidir. </a:t>
            </a:r>
          </a:p>
          <a:p>
            <a:pPr marL="285750" lvl="0" indent="-285750" algn="just" latinLnBrk="0">
              <a:buFont typeface="Wingdings" panose="05000000000000000000" pitchFamily="2" charset="2"/>
              <a:buChar char="Ø"/>
              <a:defRPr/>
            </a:pPr>
            <a:endParaRPr lang="tr-TR" sz="1600" kern="0" dirty="0" smtClean="0"/>
          </a:p>
          <a:p>
            <a:pPr lvl="0" algn="just" latinLnBrk="0">
              <a:defRPr/>
            </a:pPr>
            <a:endParaRPr lang="tr-TR" sz="1600" kern="0" dirty="0" smtClean="0"/>
          </a:p>
        </p:txBody>
      </p:sp>
      <p:sp>
        <p:nvSpPr>
          <p:cNvPr id="4" name="4 Dikdörtgen"/>
          <p:cNvSpPr/>
          <p:nvPr/>
        </p:nvSpPr>
        <p:spPr>
          <a:xfrm>
            <a:off x="2195736" y="339502"/>
            <a:ext cx="6585194" cy="769441"/>
          </a:xfrm>
          <a:prstGeom prst="rect">
            <a:avLst/>
          </a:prstGeom>
        </p:spPr>
        <p:txBody>
          <a:bodyPr wrap="square">
            <a:spAutoFit/>
          </a:bodyPr>
          <a:lstStyle/>
          <a:p>
            <a:pPr lvl="0" algn="just" latinLnBrk="0">
              <a:defRPr/>
            </a:pPr>
            <a:endParaRPr lang="tr-TR" sz="2000" kern="0" dirty="0" smtClean="0">
              <a:solidFill>
                <a:sysClr val="windowText" lastClr="000000"/>
              </a:solidFill>
            </a:endParaRPr>
          </a:p>
          <a:p>
            <a:pPr lvl="0" latinLnBrk="0">
              <a:defRPr/>
            </a:pPr>
            <a:r>
              <a:rPr lang="tr-TR" sz="2400" b="1" kern="0" dirty="0">
                <a:solidFill>
                  <a:srgbClr val="0070C0"/>
                </a:solidFill>
              </a:rPr>
              <a:t>Davranış zincirini durdurma</a:t>
            </a:r>
            <a:endParaRPr lang="tr-TR" sz="2400" b="1" kern="0" dirty="0">
              <a:solidFill>
                <a:srgbClr val="0070C0"/>
              </a:solidFill>
            </a:endParaRPr>
          </a:p>
        </p:txBody>
      </p:sp>
    </p:spTree>
    <p:extLst>
      <p:ext uri="{BB962C8B-B14F-4D97-AF65-F5344CB8AC3E}">
        <p14:creationId xmlns:p14="http://schemas.microsoft.com/office/powerpoint/2010/main" val="40902183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3778</TotalTime>
  <Words>1422</Words>
  <Application>Microsoft Office PowerPoint</Application>
  <PresentationFormat>Ekran Gösterisi (16:9)</PresentationFormat>
  <Paragraphs>231</Paragraphs>
  <Slides>55</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55</vt:i4>
      </vt:variant>
    </vt:vector>
  </HeadingPairs>
  <TitlesOfParts>
    <vt:vector size="62" baseType="lpstr">
      <vt:lpstr>맑은 고딕</vt:lpstr>
      <vt:lpstr>Arial</vt:lpstr>
      <vt:lpstr>Calibri</vt:lpstr>
      <vt:lpstr>Courier New</vt:lpstr>
      <vt:lpstr>Wingdings</vt:lpstr>
      <vt:lpstr>Office Theme</vt:lpstr>
      <vt:lpstr>Custom 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lokman</cp:lastModifiedBy>
  <cp:revision>527</cp:revision>
  <dcterms:created xsi:type="dcterms:W3CDTF">2014-04-01T16:27:38Z</dcterms:created>
  <dcterms:modified xsi:type="dcterms:W3CDTF">2020-11-10T07:01:34Z</dcterms:modified>
</cp:coreProperties>
</file>