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4"/>
  </p:notesMasterIdLst>
  <p:handoutMasterIdLst>
    <p:handoutMasterId r:id="rId65"/>
  </p:handoutMasterIdLst>
  <p:sldIdLst>
    <p:sldId id="322" r:id="rId3"/>
    <p:sldId id="384" r:id="rId4"/>
    <p:sldId id="368" r:id="rId5"/>
    <p:sldId id="367" r:id="rId6"/>
    <p:sldId id="380" r:id="rId7"/>
    <p:sldId id="381" r:id="rId8"/>
    <p:sldId id="369" r:id="rId9"/>
    <p:sldId id="382" r:id="rId10"/>
    <p:sldId id="383" r:id="rId11"/>
    <p:sldId id="349" r:id="rId12"/>
    <p:sldId id="350" r:id="rId13"/>
    <p:sldId id="374" r:id="rId14"/>
    <p:sldId id="363" r:id="rId15"/>
    <p:sldId id="364" r:id="rId16"/>
    <p:sldId id="391" r:id="rId17"/>
    <p:sldId id="392" r:id="rId18"/>
    <p:sldId id="393" r:id="rId19"/>
    <p:sldId id="394" r:id="rId20"/>
    <p:sldId id="395" r:id="rId21"/>
    <p:sldId id="398" r:id="rId22"/>
    <p:sldId id="396" r:id="rId23"/>
    <p:sldId id="366" r:id="rId24"/>
    <p:sldId id="354" r:id="rId25"/>
    <p:sldId id="375" r:id="rId26"/>
    <p:sldId id="376" r:id="rId27"/>
    <p:sldId id="377" r:id="rId28"/>
    <p:sldId id="397" r:id="rId29"/>
    <p:sldId id="390" r:id="rId30"/>
    <p:sldId id="411" r:id="rId31"/>
    <p:sldId id="412" r:id="rId32"/>
    <p:sldId id="365" r:id="rId33"/>
    <p:sldId id="387" r:id="rId34"/>
    <p:sldId id="413" r:id="rId35"/>
    <p:sldId id="358" r:id="rId36"/>
    <p:sldId id="399" r:id="rId37"/>
    <p:sldId id="400" r:id="rId38"/>
    <p:sldId id="388" r:id="rId39"/>
    <p:sldId id="389" r:id="rId40"/>
    <p:sldId id="355" r:id="rId41"/>
    <p:sldId id="357" r:id="rId42"/>
    <p:sldId id="356" r:id="rId43"/>
    <p:sldId id="378" r:id="rId44"/>
    <p:sldId id="361" r:id="rId45"/>
    <p:sldId id="373" r:id="rId46"/>
    <p:sldId id="370" r:id="rId47"/>
    <p:sldId id="362" r:id="rId48"/>
    <p:sldId id="371" r:id="rId49"/>
    <p:sldId id="401" r:id="rId50"/>
    <p:sldId id="402" r:id="rId51"/>
    <p:sldId id="403" r:id="rId52"/>
    <p:sldId id="404" r:id="rId53"/>
    <p:sldId id="405" r:id="rId54"/>
    <p:sldId id="406" r:id="rId55"/>
    <p:sldId id="379" r:id="rId56"/>
    <p:sldId id="407" r:id="rId57"/>
    <p:sldId id="408" r:id="rId58"/>
    <p:sldId id="409" r:id="rId59"/>
    <p:sldId id="372" r:id="rId60"/>
    <p:sldId id="410" r:id="rId61"/>
    <p:sldId id="326" r:id="rId62"/>
    <p:sldId id="287" r:id="rId63"/>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181E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4" autoAdjust="0"/>
    <p:restoredTop sz="99497" autoAdjust="0"/>
  </p:normalViewPr>
  <p:slideViewPr>
    <p:cSldViewPr>
      <p:cViewPr varScale="1">
        <p:scale>
          <a:sx n="98" d="100"/>
          <a:sy n="98" d="100"/>
        </p:scale>
        <p:origin x="62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03438F-8FB3-4635-9692-EBD74320DD44}" type="datetimeFigureOut">
              <a:rPr lang="tr-TR" smtClean="0"/>
              <a:t>14.7.2020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5620D8-95BC-4DD4-9FC5-75EF9D5E693D}" type="slidenum">
              <a:rPr lang="tr-TR" smtClean="0"/>
              <a:t>‹#›</a:t>
            </a:fld>
            <a:endParaRPr lang="tr-TR"/>
          </a:p>
        </p:txBody>
      </p:sp>
    </p:spTree>
    <p:extLst>
      <p:ext uri="{BB962C8B-B14F-4D97-AF65-F5344CB8AC3E}">
        <p14:creationId xmlns:p14="http://schemas.microsoft.com/office/powerpoint/2010/main" val="2171730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B5CA2-4A57-474A-B551-8A6C7713D655}" type="datetimeFigureOut">
              <a:rPr lang="tr-TR" smtClean="0"/>
              <a:pPr/>
              <a:t>14.7.2020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17A8A-093F-4E5A-BD4D-B13789C856CB}" type="slidenum">
              <a:rPr lang="tr-TR" smtClean="0"/>
              <a:pPr/>
              <a:t>‹#›</a:t>
            </a:fld>
            <a:endParaRPr lang="tr-TR"/>
          </a:p>
        </p:txBody>
      </p:sp>
    </p:spTree>
    <p:extLst>
      <p:ext uri="{BB962C8B-B14F-4D97-AF65-F5344CB8AC3E}">
        <p14:creationId xmlns:p14="http://schemas.microsoft.com/office/powerpoint/2010/main" val="408479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403535400"/>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501824940"/>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722440911"/>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810871693"/>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4240091250"/>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95959501"/>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815133034"/>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60431105"/>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pPr/>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05802917"/>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pPr/>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38794029"/>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pPr/>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150510990"/>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pPr/>
              <a:t>7/14/2020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http://www.tohumotizmportali.org/"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5940152" y="2211710"/>
            <a:ext cx="2914694" cy="2736304"/>
          </a:xfrm>
          <a:prstGeom prst="rect">
            <a:avLst/>
          </a:prstGeom>
        </p:spPr>
      </p:pic>
      <p:sp>
        <p:nvSpPr>
          <p:cNvPr id="6" name="TextBox 3"/>
          <p:cNvSpPr txBox="1"/>
          <p:nvPr/>
        </p:nvSpPr>
        <p:spPr>
          <a:xfrm>
            <a:off x="971600" y="1707654"/>
            <a:ext cx="5079471" cy="1692771"/>
          </a:xfrm>
          <a:prstGeom prst="rect">
            <a:avLst/>
          </a:prstGeom>
          <a:noFill/>
        </p:spPr>
        <p:txBody>
          <a:bodyPr wrap="square">
            <a:spAutoFit/>
          </a:bodyPr>
          <a:lstStyle/>
          <a:p>
            <a:pPr algn="ctr" fontAlgn="auto">
              <a:spcBef>
                <a:spcPts val="0"/>
              </a:spcBef>
              <a:spcAft>
                <a:spcPts val="0"/>
              </a:spcAft>
              <a:defRPr/>
            </a:pPr>
            <a:r>
              <a:rPr lang="tr-TR" altLang="ko-KR" sz="3600" b="1" dirty="0" smtClean="0">
                <a:solidFill>
                  <a:schemeClr val="tx2">
                    <a:lumMod val="60000"/>
                    <a:lumOff val="40000"/>
                  </a:schemeClr>
                </a:solidFill>
                <a:latin typeface="Arial" pitchFamily="34" charset="0"/>
                <a:cs typeface="Arial" pitchFamily="34" charset="0"/>
              </a:rPr>
              <a:t>ENGELLERİ AŞMADA ÖNCE AİLE PROJESİ</a:t>
            </a:r>
          </a:p>
          <a:p>
            <a:pPr algn="ctr" fontAlgn="auto">
              <a:spcBef>
                <a:spcPts val="0"/>
              </a:spcBef>
              <a:spcAft>
                <a:spcPts val="0"/>
              </a:spcAft>
              <a:defRPr/>
            </a:pPr>
            <a:r>
              <a:rPr kumimoji="0" lang="tr-TR" altLang="ko-KR" sz="3200" b="1" i="1" dirty="0" smtClean="0">
                <a:solidFill>
                  <a:srgbClr val="92D050"/>
                </a:solidFill>
                <a:latin typeface="Arial" pitchFamily="34" charset="0"/>
                <a:cs typeface="Arial" pitchFamily="34" charset="0"/>
              </a:rPr>
              <a:t>EBEVEYN EĞİTİMLERİ</a:t>
            </a:r>
            <a:endParaRPr kumimoji="0" lang="en-US" altLang="ko-KR" sz="3200" b="1" i="1" dirty="0">
              <a:solidFill>
                <a:srgbClr val="92D050"/>
              </a:solidFill>
              <a:latin typeface="Arial" pitchFamily="34" charset="0"/>
              <a:cs typeface="Arial" pitchFamily="34" charset="0"/>
            </a:endParaRPr>
          </a:p>
        </p:txBody>
      </p:sp>
      <p:pic>
        <p:nvPicPr>
          <p:cNvPr id="8" name="8 Resim" descr="ab_baskanligi_yazisiz.jpg"/>
          <p:cNvPicPr>
            <a:picLocks noChangeAspect="1"/>
          </p:cNvPicPr>
          <p:nvPr/>
        </p:nvPicPr>
        <p:blipFill>
          <a:blip r:embed="rId3" cstate="print"/>
          <a:stretch>
            <a:fillRect/>
          </a:stretch>
        </p:blipFill>
        <p:spPr>
          <a:xfrm>
            <a:off x="50829" y="144257"/>
            <a:ext cx="1928883" cy="1059341"/>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2933" y="106570"/>
            <a:ext cx="1296144" cy="1296144"/>
          </a:xfrm>
          <a:prstGeom prst="rect">
            <a:avLst/>
          </a:prstGeom>
        </p:spPr>
      </p:pic>
      <p:pic>
        <p:nvPicPr>
          <p:cNvPr id="10" name="Resim 9"/>
          <p:cNvPicPr/>
          <p:nvPr/>
        </p:nvPicPr>
        <p:blipFill>
          <a:blip r:embed="rId5">
            <a:extLst>
              <a:ext uri="{28A0092B-C50C-407E-A947-70E740481C1C}">
                <a14:useLocalDpi xmlns:a14="http://schemas.microsoft.com/office/drawing/2010/main" val="0"/>
              </a:ext>
            </a:extLst>
          </a:blip>
          <a:stretch>
            <a:fillRect/>
          </a:stretch>
        </p:blipFill>
        <p:spPr>
          <a:xfrm>
            <a:off x="2267744" y="160065"/>
            <a:ext cx="1829683" cy="1116874"/>
          </a:xfrm>
          <a:prstGeom prst="rect">
            <a:avLst/>
          </a:prstGeom>
        </p:spPr>
      </p:pic>
      <p:pic>
        <p:nvPicPr>
          <p:cNvPr id="11" name="Resim 10"/>
          <p:cNvPicPr/>
          <p:nvPr/>
        </p:nvPicPr>
        <p:blipFill>
          <a:blip r:embed="rId6" cstate="print">
            <a:extLst>
              <a:ext uri="{28A0092B-C50C-407E-A947-70E740481C1C}">
                <a14:useLocalDpi xmlns:a14="http://schemas.microsoft.com/office/drawing/2010/main" val="0"/>
              </a:ext>
            </a:extLst>
          </a:blip>
          <a:stretch>
            <a:fillRect/>
          </a:stretch>
        </p:blipFill>
        <p:spPr>
          <a:xfrm>
            <a:off x="4419036" y="106570"/>
            <a:ext cx="2592288" cy="1134714"/>
          </a:xfrm>
          <a:prstGeom prst="rect">
            <a:avLst/>
          </a:prstGeom>
        </p:spPr>
      </p:pic>
    </p:spTree>
    <p:extLst>
      <p:ext uri="{BB962C8B-B14F-4D97-AF65-F5344CB8AC3E}">
        <p14:creationId xmlns:p14="http://schemas.microsoft.com/office/powerpoint/2010/main" val="359023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37583" y="1268058"/>
            <a:ext cx="6096000" cy="830997"/>
          </a:xfrm>
          <a:prstGeom prst="rect">
            <a:avLst/>
          </a:prstGeom>
        </p:spPr>
        <p:txBody>
          <a:bodyPr>
            <a:spAutoFit/>
          </a:bodyPr>
          <a:lstStyle/>
          <a:p>
            <a:pPr marL="285750" lvl="0" indent="-285750" algn="just" latinLnBrk="0">
              <a:buFont typeface="Arial" panose="020B0604020202020204" pitchFamily="34" charset="0"/>
              <a:buChar char="•"/>
              <a:defRPr/>
            </a:pPr>
            <a:r>
              <a:rPr lang="tr-TR" sz="1600" kern="0" dirty="0" smtClean="0"/>
              <a:t>Çocuğunuzla konuşurken olumlu cümleler kurmalı, çift anlamlı ve soyut kelimelerden kaçınmalısınız.</a:t>
            </a:r>
          </a:p>
          <a:p>
            <a:pPr marL="285750" lvl="0" indent="-285750" algn="just" latinLnBrk="0">
              <a:buFont typeface="Arial" panose="020B0604020202020204" pitchFamily="34" charset="0"/>
              <a:buChar char="•"/>
              <a:defRPr/>
            </a:pPr>
            <a:r>
              <a:rPr lang="tr-TR" sz="1600" kern="0" dirty="0" smtClean="0"/>
              <a:t>Talimatlarınız basit ve direk hedefe yönelik olmalıdır.</a:t>
            </a:r>
            <a:endParaRPr lang="en-US" sz="1600" kern="0" dirty="0"/>
          </a:p>
        </p:txBody>
      </p:sp>
      <p:sp>
        <p:nvSpPr>
          <p:cNvPr id="3" name="4 Dikdörtgen"/>
          <p:cNvSpPr/>
          <p:nvPr/>
        </p:nvSpPr>
        <p:spPr>
          <a:xfrm>
            <a:off x="2987824" y="190840"/>
            <a:ext cx="521704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AİLELERE ÖNERİLER</a:t>
            </a:r>
            <a:endParaRPr lang="en-US" sz="2400" b="1" kern="0" dirty="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4" name="Resim 3"/>
          <p:cNvPicPr>
            <a:picLocks noChangeAspect="1"/>
          </p:cNvPicPr>
          <p:nvPr/>
        </p:nvPicPr>
        <p:blipFill>
          <a:blip r:embed="rId2"/>
          <a:stretch>
            <a:fillRect/>
          </a:stretch>
        </p:blipFill>
        <p:spPr>
          <a:xfrm>
            <a:off x="4997247" y="2643758"/>
            <a:ext cx="3264436" cy="2192176"/>
          </a:xfrm>
          <a:prstGeom prst="rect">
            <a:avLst/>
          </a:prstGeom>
        </p:spPr>
      </p:pic>
    </p:spTree>
    <p:extLst>
      <p:ext uri="{BB962C8B-B14F-4D97-AF65-F5344CB8AC3E}">
        <p14:creationId xmlns:p14="http://schemas.microsoft.com/office/powerpoint/2010/main" val="141383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979712" y="555526"/>
            <a:ext cx="6096000" cy="1569660"/>
          </a:xfrm>
          <a:prstGeom prst="rect">
            <a:avLst/>
          </a:prstGeom>
        </p:spPr>
        <p:txBody>
          <a:bodyPr>
            <a:spAutoFit/>
          </a:bodyPr>
          <a:lstStyle/>
          <a:p>
            <a:pPr marL="285750" lvl="0" indent="-285750" latinLnBrk="0">
              <a:buFont typeface="Arial" panose="020B0604020202020204" pitchFamily="34" charset="0"/>
              <a:buChar char="•"/>
              <a:defRPr/>
            </a:pPr>
            <a:r>
              <a:rPr lang="tr-TR" sz="1600" dirty="0"/>
              <a:t>Kısa ve anlaşılır konuşmak:</a:t>
            </a:r>
            <a:br>
              <a:rPr lang="tr-TR" sz="1600" dirty="0"/>
            </a:br>
            <a:r>
              <a:rPr lang="tr-TR" sz="1600" dirty="0"/>
              <a:t>Konuşmanızı, çocuğun dil gelişimi düzeyine uygun şekilde basitleştirin. Örneğin, çocuk tek sözcük düzeyindeyse, siz de birkaç sözcüklük cümleler kurmaya çalışın. Ayrıca, biraz yavaş ve bir cümleden diğerine geçerken kısa bir ara vererek konuşmaya özen gösterin.</a:t>
            </a:r>
            <a:endParaRPr lang="en-US" sz="1600" kern="0" dirty="0"/>
          </a:p>
        </p:txBody>
      </p:sp>
      <p:pic>
        <p:nvPicPr>
          <p:cNvPr id="13314" name="Picture 2" descr="Afazi Nedir? – ÇOCUK VE D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344" y="2499742"/>
            <a:ext cx="3312368" cy="221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4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267744" y="771550"/>
            <a:ext cx="6096000" cy="338554"/>
          </a:xfrm>
          <a:prstGeom prst="rect">
            <a:avLst/>
          </a:prstGeom>
        </p:spPr>
        <p:txBody>
          <a:bodyPr>
            <a:spAutoFit/>
          </a:bodyPr>
          <a:lstStyle/>
          <a:p>
            <a:pPr marL="285750" lvl="0" indent="-285750" latinLnBrk="0">
              <a:buFont typeface="Arial" panose="020B0604020202020204" pitchFamily="34" charset="0"/>
              <a:buChar char="•"/>
              <a:defRPr/>
            </a:pPr>
            <a:r>
              <a:rPr lang="tr-TR" sz="1600" kern="0" dirty="0" smtClean="0"/>
              <a:t>Yaptıkları iyi şeyler fark edilip ödüllendirilmelidir. </a:t>
            </a:r>
            <a:endParaRPr lang="en-US" sz="1600" kern="0" dirty="0"/>
          </a:p>
        </p:txBody>
      </p:sp>
      <p:pic>
        <p:nvPicPr>
          <p:cNvPr id="14338" name="Picture 2" descr="Get Involved in My Oracle Support Communities and Get Reward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635646"/>
            <a:ext cx="451485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175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51720" y="699542"/>
            <a:ext cx="6246440" cy="646331"/>
          </a:xfrm>
          <a:prstGeom prst="rect">
            <a:avLst/>
          </a:prstGeom>
        </p:spPr>
        <p:txBody>
          <a:bodyPr wrap="square">
            <a:spAutoFit/>
          </a:bodyPr>
          <a:lstStyle/>
          <a:p>
            <a:pPr marL="285750" lvl="0" indent="-285750" latinLnBrk="0">
              <a:buFont typeface="Arial" panose="020B0604020202020204" pitchFamily="34" charset="0"/>
              <a:buChar char="•"/>
              <a:defRPr/>
            </a:pPr>
            <a:r>
              <a:rPr lang="tr-TR" kern="0" dirty="0" smtClean="0"/>
              <a:t>Zarar verici olmayan olumsuz davranışları görmezden gelin. </a:t>
            </a:r>
          </a:p>
        </p:txBody>
      </p:sp>
      <p:pic>
        <p:nvPicPr>
          <p:cNvPr id="15362" name="Picture 2" descr="Davranış Değiştirme Teknikleri - Özel Yaşama Katılım Eğitim 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700" y="1923678"/>
            <a:ext cx="4320480" cy="28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14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9712" y="1059582"/>
            <a:ext cx="6246440" cy="1754326"/>
          </a:xfrm>
          <a:prstGeom prst="rect">
            <a:avLst/>
          </a:prstGeom>
        </p:spPr>
        <p:txBody>
          <a:bodyPr wrap="square">
            <a:spAutoFit/>
          </a:bodyPr>
          <a:lstStyle/>
          <a:p>
            <a:pPr marL="285750" lvl="0" indent="-285750" latinLnBrk="0">
              <a:buFont typeface="Arial" panose="020B0604020202020204" pitchFamily="34" charset="0"/>
              <a:buChar char="•"/>
              <a:defRPr/>
            </a:pPr>
            <a:r>
              <a:rPr lang="tr-TR" kern="0" dirty="0" smtClean="0"/>
              <a:t>Olumsuz davranış yerine ne yapabileceğini gösterin. </a:t>
            </a:r>
          </a:p>
          <a:p>
            <a:pPr marL="285750" lvl="0" indent="-285750" latinLnBrk="0">
              <a:buFont typeface="Arial" panose="020B0604020202020204" pitchFamily="34" charset="0"/>
              <a:buChar char="•"/>
              <a:defRPr/>
            </a:pPr>
            <a:r>
              <a:rPr lang="tr-TR" kern="0" dirty="0" smtClean="0"/>
              <a:t>Yasaklamayın, ne yapacağını tanımlayın.</a:t>
            </a:r>
          </a:p>
          <a:p>
            <a:pPr marL="285750" lvl="0" indent="-285750" latinLnBrk="0">
              <a:buFont typeface="Arial" panose="020B0604020202020204" pitchFamily="34" charset="0"/>
              <a:buChar char="•"/>
              <a:defRPr/>
            </a:pPr>
            <a:r>
              <a:rPr lang="tr-TR" dirty="0"/>
              <a:t>Örneğin; çocuk, oyuncaklarıyla oynayıp bir kenara fırlattığı zaman ona yaptığı olumsuz davranışı söylemek yerine ona oyuncakları toplaması gerektiği uygun bir dille anlatabilirsiniz.</a:t>
            </a:r>
            <a:endParaRPr lang="tr-TR" kern="0" dirty="0" smtClean="0"/>
          </a:p>
        </p:txBody>
      </p:sp>
      <p:pic>
        <p:nvPicPr>
          <p:cNvPr id="16386" name="Picture 2" descr="Hedef Tarifi Nasıl Yapılır ? - Nasıl Çalışı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813908"/>
            <a:ext cx="2376264" cy="216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64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Dikdörtgen"/>
          <p:cNvSpPr/>
          <p:nvPr/>
        </p:nvSpPr>
        <p:spPr>
          <a:xfrm>
            <a:off x="2627784" y="195486"/>
            <a:ext cx="521704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GÖRSEL DESTEK KULLANIMI</a:t>
            </a:r>
            <a:endParaRPr lang="en-US" sz="2400" b="1" kern="0" dirty="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sp>
        <p:nvSpPr>
          <p:cNvPr id="7" name="Dikdörtgen 6"/>
          <p:cNvSpPr/>
          <p:nvPr/>
        </p:nvSpPr>
        <p:spPr>
          <a:xfrm>
            <a:off x="2573613" y="1272704"/>
            <a:ext cx="2907156" cy="2585323"/>
          </a:xfrm>
          <a:prstGeom prst="rect">
            <a:avLst/>
          </a:prstGeom>
        </p:spPr>
        <p:txBody>
          <a:bodyPr wrap="square">
            <a:spAutoFit/>
          </a:bodyPr>
          <a:lstStyle/>
          <a:p>
            <a:pPr lvl="0" latinLnBrk="0">
              <a:defRPr/>
            </a:pPr>
            <a:r>
              <a:rPr lang="tr-TR" kern="0" dirty="0" smtClean="0"/>
              <a:t>Artış yaşanan alanlar</a:t>
            </a:r>
          </a:p>
          <a:p>
            <a:pPr marL="285750" lvl="0" indent="-285750" latinLnBrk="0">
              <a:buFont typeface="Arial" panose="020B0604020202020204" pitchFamily="34" charset="0"/>
              <a:buChar char="•"/>
              <a:defRPr/>
            </a:pPr>
            <a:r>
              <a:rPr lang="tr-TR" kern="0" dirty="0" smtClean="0"/>
              <a:t>Kavrama</a:t>
            </a:r>
          </a:p>
          <a:p>
            <a:pPr marL="285750" lvl="0" indent="-285750" latinLnBrk="0">
              <a:buFont typeface="Arial" panose="020B0604020202020204" pitchFamily="34" charset="0"/>
              <a:buChar char="•"/>
              <a:defRPr/>
            </a:pPr>
            <a:r>
              <a:rPr lang="tr-TR" kern="0" dirty="0" smtClean="0"/>
              <a:t>İletişim</a:t>
            </a:r>
          </a:p>
          <a:p>
            <a:pPr marL="285750" lvl="0" indent="-285750" latinLnBrk="0">
              <a:buFont typeface="Arial" panose="020B0604020202020204" pitchFamily="34" charset="0"/>
              <a:buChar char="•"/>
              <a:defRPr/>
            </a:pPr>
            <a:r>
              <a:rPr lang="tr-TR" kern="0" dirty="0" smtClean="0"/>
              <a:t>Öngörülebilirlik</a:t>
            </a:r>
          </a:p>
          <a:p>
            <a:pPr marL="285750" lvl="0" indent="-285750" latinLnBrk="0">
              <a:buFont typeface="Arial" panose="020B0604020202020204" pitchFamily="34" charset="0"/>
              <a:buChar char="•"/>
              <a:defRPr/>
            </a:pPr>
            <a:r>
              <a:rPr lang="tr-TR" kern="0" dirty="0" smtClean="0"/>
              <a:t>Bağımsızlık</a:t>
            </a:r>
          </a:p>
          <a:p>
            <a:pPr marL="285750" lvl="0" indent="-285750" latinLnBrk="0">
              <a:buFont typeface="Arial" panose="020B0604020202020204" pitchFamily="34" charset="0"/>
              <a:buChar char="•"/>
              <a:defRPr/>
            </a:pPr>
            <a:r>
              <a:rPr lang="tr-TR" kern="0" dirty="0" smtClean="0"/>
              <a:t>Ortak anlayış</a:t>
            </a:r>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p:txBody>
      </p:sp>
      <p:sp>
        <p:nvSpPr>
          <p:cNvPr id="8" name="Yukarı Ok 7"/>
          <p:cNvSpPr/>
          <p:nvPr/>
        </p:nvSpPr>
        <p:spPr>
          <a:xfrm>
            <a:off x="1736353" y="1419622"/>
            <a:ext cx="621236" cy="1440160"/>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
        <p:nvSpPr>
          <p:cNvPr id="9" name="Dikdörtgen 8"/>
          <p:cNvSpPr/>
          <p:nvPr/>
        </p:nvSpPr>
        <p:spPr>
          <a:xfrm>
            <a:off x="6236844" y="2787774"/>
            <a:ext cx="2907156" cy="2308324"/>
          </a:xfrm>
          <a:prstGeom prst="rect">
            <a:avLst/>
          </a:prstGeom>
        </p:spPr>
        <p:txBody>
          <a:bodyPr wrap="square">
            <a:spAutoFit/>
          </a:bodyPr>
          <a:lstStyle/>
          <a:p>
            <a:pPr lvl="0" latinLnBrk="0">
              <a:defRPr/>
            </a:pPr>
            <a:r>
              <a:rPr lang="tr-TR" kern="0" dirty="0" smtClean="0"/>
              <a:t>Düşüş yaşanan alanlar</a:t>
            </a:r>
          </a:p>
          <a:p>
            <a:pPr marL="285750" lvl="0" indent="-285750" latinLnBrk="0">
              <a:buFont typeface="Arial" panose="020B0604020202020204" pitchFamily="34" charset="0"/>
              <a:buChar char="•"/>
              <a:defRPr/>
            </a:pPr>
            <a:r>
              <a:rPr lang="tr-TR" kern="0" dirty="0" smtClean="0"/>
              <a:t>Davranış Problemleri</a:t>
            </a:r>
          </a:p>
          <a:p>
            <a:pPr marL="285750" lvl="0" indent="-285750" latinLnBrk="0">
              <a:buFont typeface="Arial" panose="020B0604020202020204" pitchFamily="34" charset="0"/>
              <a:buChar char="•"/>
              <a:defRPr/>
            </a:pPr>
            <a:r>
              <a:rPr lang="tr-TR" kern="0" dirty="0" smtClean="0"/>
              <a:t>Endişe</a:t>
            </a:r>
          </a:p>
          <a:p>
            <a:pPr marL="285750" lvl="0" indent="-285750" latinLnBrk="0">
              <a:buFont typeface="Arial" panose="020B0604020202020204" pitchFamily="34" charset="0"/>
              <a:buChar char="•"/>
              <a:defRPr/>
            </a:pPr>
            <a:r>
              <a:rPr lang="tr-TR" kern="0" dirty="0" smtClean="0"/>
              <a:t>Aşırı uyarana bağlı kafa karışıklığı</a:t>
            </a:r>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p:txBody>
      </p:sp>
      <p:sp>
        <p:nvSpPr>
          <p:cNvPr id="10" name="Aşağı Ok 9"/>
          <p:cNvSpPr/>
          <p:nvPr/>
        </p:nvSpPr>
        <p:spPr>
          <a:xfrm>
            <a:off x="5148064" y="2859782"/>
            <a:ext cx="872756" cy="1512168"/>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31123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Dikdörtgen"/>
          <p:cNvSpPr/>
          <p:nvPr/>
        </p:nvSpPr>
        <p:spPr>
          <a:xfrm>
            <a:off x="2339752" y="51470"/>
            <a:ext cx="6513186"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GÖRSEL DESTEKLER NASIL OLUŞTURULUR?</a:t>
            </a:r>
            <a:endParaRPr kumimoji="0" lang="tr-TR" sz="2000" b="0" i="0" u="none" strike="noStrike" kern="0" cap="none" spc="0" normalizeH="0" baseline="0" noProof="0" dirty="0" smtClean="0">
              <a:ln>
                <a:noFill/>
              </a:ln>
              <a:solidFill>
                <a:sysClr val="windowText" lastClr="000000"/>
              </a:solidFill>
              <a:effectLst/>
              <a:uLnTx/>
              <a:uFillTx/>
            </a:endParaRPr>
          </a:p>
        </p:txBody>
      </p:sp>
      <p:sp>
        <p:nvSpPr>
          <p:cNvPr id="7" name="Dikdörtgen 6"/>
          <p:cNvSpPr/>
          <p:nvPr/>
        </p:nvSpPr>
        <p:spPr>
          <a:xfrm>
            <a:off x="2339753" y="1131590"/>
            <a:ext cx="3312368" cy="4247317"/>
          </a:xfrm>
          <a:prstGeom prst="rect">
            <a:avLst/>
          </a:prstGeom>
        </p:spPr>
        <p:txBody>
          <a:bodyPr wrap="square">
            <a:spAutoFit/>
          </a:bodyPr>
          <a:lstStyle/>
          <a:p>
            <a:pPr marL="285750" lvl="0" indent="-285750" latinLnBrk="0">
              <a:buFont typeface="Arial" panose="020B0604020202020204" pitchFamily="34" charset="0"/>
              <a:buChar char="•"/>
              <a:defRPr/>
            </a:pPr>
            <a:r>
              <a:rPr lang="tr-TR" kern="0" dirty="0" smtClean="0"/>
              <a:t>Semboller çocuk tarafından </a:t>
            </a:r>
            <a:r>
              <a:rPr lang="tr-TR" b="1" kern="0" dirty="0" smtClean="0"/>
              <a:t>kolay anlaşılabili</a:t>
            </a:r>
            <a:r>
              <a:rPr lang="tr-TR" kern="0" dirty="0" smtClean="0"/>
              <a:t>r olmalıdır.</a:t>
            </a:r>
          </a:p>
          <a:p>
            <a:pPr marL="285750" lvl="0" indent="-285750" latinLnBrk="0">
              <a:buFont typeface="Arial" panose="020B0604020202020204" pitchFamily="34" charset="0"/>
              <a:buChar char="•"/>
              <a:defRPr/>
            </a:pPr>
            <a:r>
              <a:rPr lang="tr-TR" kern="0" dirty="0" smtClean="0"/>
              <a:t>Bir etkinliği ya da nesneyi temsil etmek için </a:t>
            </a:r>
            <a:r>
              <a:rPr lang="tr-TR" b="1" kern="0" dirty="0" smtClean="0"/>
              <a:t>her zaman aynı görsel </a:t>
            </a:r>
            <a:r>
              <a:rPr lang="tr-TR" kern="0" dirty="0" smtClean="0"/>
              <a:t>kullanılmalıdır.</a:t>
            </a:r>
          </a:p>
          <a:p>
            <a:pPr marL="285750" lvl="0" indent="-285750" latinLnBrk="0">
              <a:buFont typeface="Arial" panose="020B0604020202020204" pitchFamily="34" charset="0"/>
              <a:buChar char="•"/>
              <a:defRPr/>
            </a:pPr>
            <a:r>
              <a:rPr lang="tr-TR" kern="0" dirty="0" smtClean="0"/>
              <a:t>Görsel destek, </a:t>
            </a:r>
            <a:r>
              <a:rPr lang="tr-TR" b="1" kern="0" dirty="0" smtClean="0"/>
              <a:t>her zaman aynı yerinde</a:t>
            </a:r>
            <a:r>
              <a:rPr lang="tr-TR" kern="0" dirty="0" smtClean="0"/>
              <a:t> durmalıdır.</a:t>
            </a:r>
          </a:p>
          <a:p>
            <a:pPr marL="285750" lvl="0" indent="-285750" latinLnBrk="0">
              <a:buFont typeface="Arial" panose="020B0604020202020204" pitchFamily="34" charset="0"/>
              <a:buChar char="•"/>
              <a:defRPr/>
            </a:pPr>
            <a:r>
              <a:rPr lang="tr-TR" kern="0" dirty="0" smtClean="0"/>
              <a:t>Görsel destek</a:t>
            </a:r>
            <a:r>
              <a:rPr lang="tr-TR" b="1" kern="0" dirty="0" smtClean="0"/>
              <a:t>, çocuğun kolay ulaşabileceği </a:t>
            </a:r>
            <a:r>
              <a:rPr lang="tr-TR" kern="0" dirty="0" smtClean="0"/>
              <a:t>bir yerde olmalıdır. </a:t>
            </a:r>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p:txBody>
      </p:sp>
      <p:pic>
        <p:nvPicPr>
          <p:cNvPr id="4098" name="Picture 2" descr="Niki Agenda on the App Store"/>
          <p:cNvPicPr>
            <a:picLocks noChangeAspect="1" noChangeArrowheads="1"/>
          </p:cNvPicPr>
          <p:nvPr/>
        </p:nvPicPr>
        <p:blipFill rotWithShape="1">
          <a:blip r:embed="rId2">
            <a:extLst>
              <a:ext uri="{28A0092B-C50C-407E-A947-70E740481C1C}">
                <a14:useLocalDpi xmlns:a14="http://schemas.microsoft.com/office/drawing/2010/main" val="0"/>
              </a:ext>
            </a:extLst>
          </a:blip>
          <a:srcRect l="25424" t="10169" r="31355" b="11864"/>
          <a:stretch/>
        </p:blipFill>
        <p:spPr bwMode="auto">
          <a:xfrm>
            <a:off x="5796136" y="1135238"/>
            <a:ext cx="2545328" cy="344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1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59999" t="46684" r="20001" b="17747"/>
          <a:stretch/>
        </p:blipFill>
        <p:spPr>
          <a:xfrm>
            <a:off x="5580112" y="1635646"/>
            <a:ext cx="2880320" cy="2448272"/>
          </a:xfrm>
          <a:prstGeom prst="rect">
            <a:avLst/>
          </a:prstGeom>
        </p:spPr>
      </p:pic>
      <p:sp>
        <p:nvSpPr>
          <p:cNvPr id="6" name="Dikdörtgen 5"/>
          <p:cNvSpPr/>
          <p:nvPr/>
        </p:nvSpPr>
        <p:spPr>
          <a:xfrm>
            <a:off x="1835696" y="987574"/>
            <a:ext cx="3312368" cy="4524315"/>
          </a:xfrm>
          <a:prstGeom prst="rect">
            <a:avLst/>
          </a:prstGeom>
        </p:spPr>
        <p:txBody>
          <a:bodyPr wrap="square">
            <a:spAutoFit/>
          </a:bodyPr>
          <a:lstStyle/>
          <a:p>
            <a:pPr marL="285750" lvl="0" indent="-285750" algn="just" latinLnBrk="0">
              <a:buFont typeface="Arial" panose="020B0604020202020204" pitchFamily="34" charset="0"/>
              <a:buChar char="•"/>
              <a:defRPr/>
            </a:pPr>
            <a:r>
              <a:rPr lang="tr-TR" kern="0" dirty="0" smtClean="0"/>
              <a:t>Yapacağınız etkinliğe ilişkin görselli gösterin ve etkinliğin ismini söyleyin.</a:t>
            </a:r>
          </a:p>
          <a:p>
            <a:pPr marL="285750" lvl="0" indent="-285750" algn="just" latinLnBrk="0">
              <a:buFont typeface="Arial" panose="020B0604020202020204" pitchFamily="34" charset="0"/>
              <a:buChar char="•"/>
              <a:defRPr/>
            </a:pPr>
            <a:r>
              <a:rPr lang="tr-TR" kern="0" dirty="0" smtClean="0"/>
              <a:t>Görseli yerinden alın ve etkinliğin gerçekleşeceği yere giderken görseli yanınızda götürün. </a:t>
            </a:r>
          </a:p>
          <a:p>
            <a:pPr marL="285750" lvl="0" indent="-285750" algn="just" latinLnBrk="0">
              <a:buFont typeface="Arial" panose="020B0604020202020204" pitchFamily="34" charset="0"/>
              <a:buChar char="•"/>
              <a:defRPr/>
            </a:pPr>
            <a:r>
              <a:rPr lang="tr-TR" kern="0" dirty="0" smtClean="0"/>
              <a:t>Etkinlik sona erdikten sonra görseli yerine geri koyun (bir etkinliğin sona erdiğini ve yeni bir etkinliğin başlayacağını belirtir) </a:t>
            </a:r>
          </a:p>
          <a:p>
            <a:pPr marL="285750" lvl="0" indent="-285750" algn="just" latinLnBrk="0">
              <a:buFont typeface="Arial" panose="020B0604020202020204" pitchFamily="34" charset="0"/>
              <a:buChar char="•"/>
              <a:defRPr/>
            </a:pPr>
            <a:endParaRPr lang="tr-TR" kern="0" dirty="0" smtClean="0"/>
          </a:p>
          <a:p>
            <a:pPr marL="285750" lvl="0" indent="-285750" algn="just" latinLnBrk="0">
              <a:buFont typeface="Arial" panose="020B0604020202020204" pitchFamily="34" charset="0"/>
              <a:buChar char="•"/>
              <a:defRPr/>
            </a:pPr>
            <a:endParaRPr lang="tr-TR" kern="0" dirty="0" smtClean="0"/>
          </a:p>
          <a:p>
            <a:pPr marL="285750" lvl="0" indent="-285750" algn="just" latinLnBrk="0">
              <a:buFont typeface="Arial" panose="020B0604020202020204" pitchFamily="34" charset="0"/>
              <a:buChar char="•"/>
              <a:defRPr/>
            </a:pPr>
            <a:endParaRPr lang="tr-TR" kern="0" dirty="0" smtClean="0"/>
          </a:p>
        </p:txBody>
      </p:sp>
      <p:sp>
        <p:nvSpPr>
          <p:cNvPr id="7" name="4 Dikdörtgen"/>
          <p:cNvSpPr/>
          <p:nvPr/>
        </p:nvSpPr>
        <p:spPr>
          <a:xfrm>
            <a:off x="2339752" y="51470"/>
            <a:ext cx="6513186"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GÖRSEL DESTEKLER NASIL KULLANILIR?</a:t>
            </a:r>
            <a:endParaRPr kumimoji="0" lang="tr-TR"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62985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52499" t="24454" r="26251" b="12764"/>
          <a:stretch/>
        </p:blipFill>
        <p:spPr>
          <a:xfrm>
            <a:off x="6660232" y="843558"/>
            <a:ext cx="2160240" cy="3041721"/>
          </a:xfrm>
          <a:prstGeom prst="rect">
            <a:avLst/>
          </a:prstGeom>
        </p:spPr>
      </p:pic>
      <p:sp>
        <p:nvSpPr>
          <p:cNvPr id="6" name="Dikdörtgen 5"/>
          <p:cNvSpPr/>
          <p:nvPr/>
        </p:nvSpPr>
        <p:spPr>
          <a:xfrm>
            <a:off x="2123728" y="1059582"/>
            <a:ext cx="3888432" cy="3693319"/>
          </a:xfrm>
          <a:prstGeom prst="rect">
            <a:avLst/>
          </a:prstGeom>
        </p:spPr>
        <p:txBody>
          <a:bodyPr wrap="square">
            <a:spAutoFit/>
          </a:bodyPr>
          <a:lstStyle/>
          <a:p>
            <a:pPr lvl="0" algn="just" latinLnBrk="0">
              <a:defRPr/>
            </a:pPr>
            <a:r>
              <a:rPr lang="tr-TR" kern="0" dirty="0" smtClean="0"/>
              <a:t>Etkili bir görsel destek oluşturmak için:</a:t>
            </a:r>
          </a:p>
          <a:p>
            <a:pPr marL="285750" lvl="0" indent="-285750" algn="just" latinLnBrk="0">
              <a:buFont typeface="Arial" panose="020B0604020202020204" pitchFamily="34" charset="0"/>
              <a:buChar char="•"/>
              <a:defRPr/>
            </a:pPr>
            <a:r>
              <a:rPr lang="tr-TR" kern="0" dirty="0" smtClean="0"/>
              <a:t>Açıklık (çocuk tarafından kolay anlaşılabilir olmalı)</a:t>
            </a:r>
          </a:p>
          <a:p>
            <a:pPr marL="285750" lvl="0" indent="-285750" algn="just" latinLnBrk="0">
              <a:buFont typeface="Arial" panose="020B0604020202020204" pitchFamily="34" charset="0"/>
              <a:buChar char="•"/>
              <a:defRPr/>
            </a:pPr>
            <a:r>
              <a:rPr lang="tr-TR" kern="0" dirty="0" smtClean="0"/>
              <a:t>Tutarlılık (aynı etkinlik ve nesne için aynı görsel kullanılmalı)</a:t>
            </a:r>
          </a:p>
          <a:p>
            <a:pPr marL="285750" lvl="0" indent="-285750" algn="just" latinLnBrk="0">
              <a:buFont typeface="Arial" panose="020B0604020202020204" pitchFamily="34" charset="0"/>
              <a:buChar char="•"/>
              <a:defRPr/>
            </a:pPr>
            <a:r>
              <a:rPr lang="tr-TR" kern="0" dirty="0" err="1" smtClean="0"/>
              <a:t>Sabitllik</a:t>
            </a:r>
            <a:r>
              <a:rPr lang="tr-TR" kern="0" dirty="0" smtClean="0"/>
              <a:t> (görsel destek aynı yerde durmalı)</a:t>
            </a:r>
          </a:p>
          <a:p>
            <a:pPr marL="285750" lvl="0" indent="-285750" algn="just" latinLnBrk="0">
              <a:buFont typeface="Arial" panose="020B0604020202020204" pitchFamily="34" charset="0"/>
              <a:buChar char="•"/>
              <a:defRPr/>
            </a:pPr>
            <a:r>
              <a:rPr lang="tr-TR" kern="0" dirty="0" err="1" smtClean="0"/>
              <a:t>Genellenebilirlik</a:t>
            </a:r>
            <a:endParaRPr lang="tr-TR" kern="0" dirty="0" smtClean="0"/>
          </a:p>
          <a:p>
            <a:pPr marL="285750" lvl="0" indent="-285750" algn="just" latinLnBrk="0">
              <a:buFont typeface="Arial" panose="020B0604020202020204" pitchFamily="34" charset="0"/>
              <a:buChar char="•"/>
              <a:defRPr/>
            </a:pPr>
            <a:endParaRPr lang="tr-TR" kern="0" dirty="0" smtClean="0"/>
          </a:p>
          <a:p>
            <a:pPr marL="285750" lvl="0" indent="-285750" algn="just" latinLnBrk="0">
              <a:buFont typeface="Arial" panose="020B0604020202020204" pitchFamily="34" charset="0"/>
              <a:buChar char="•"/>
              <a:defRPr/>
            </a:pPr>
            <a:endParaRPr lang="tr-TR" kern="0" dirty="0" smtClean="0"/>
          </a:p>
          <a:p>
            <a:pPr marL="285750" lvl="0" indent="-285750" algn="just" latinLnBrk="0">
              <a:buFont typeface="Arial" panose="020B0604020202020204" pitchFamily="34" charset="0"/>
              <a:buChar char="•"/>
              <a:defRPr/>
            </a:pPr>
            <a:endParaRPr lang="tr-TR" kern="0" dirty="0" smtClean="0"/>
          </a:p>
          <a:p>
            <a:pPr marL="285750" lvl="0" indent="-285750" algn="just" latinLnBrk="0">
              <a:buFont typeface="Arial" panose="020B0604020202020204" pitchFamily="34" charset="0"/>
              <a:buChar char="•"/>
              <a:defRPr/>
            </a:pPr>
            <a:endParaRPr lang="tr-TR" kern="0" dirty="0" smtClean="0"/>
          </a:p>
        </p:txBody>
      </p:sp>
    </p:spTree>
    <p:extLst>
      <p:ext uri="{BB962C8B-B14F-4D97-AF65-F5344CB8AC3E}">
        <p14:creationId xmlns:p14="http://schemas.microsoft.com/office/powerpoint/2010/main" val="1549933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32500" t="23323" r="30000" b="9985"/>
          <a:stretch/>
        </p:blipFill>
        <p:spPr>
          <a:xfrm>
            <a:off x="27516" y="-92546"/>
            <a:ext cx="9116484" cy="5236046"/>
          </a:xfrm>
          <a:prstGeom prst="rect">
            <a:avLst/>
          </a:prstGeom>
        </p:spPr>
      </p:pic>
    </p:spTree>
    <p:extLst>
      <p:ext uri="{BB962C8B-B14F-4D97-AF65-F5344CB8AC3E}">
        <p14:creationId xmlns:p14="http://schemas.microsoft.com/office/powerpoint/2010/main" val="2135711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cstate="print">
            <a:extLst>
              <a:ext uri="{28A0092B-C50C-407E-A947-70E740481C1C}">
                <a14:useLocalDpi xmlns:a14="http://schemas.microsoft.com/office/drawing/2010/main" val="0"/>
              </a:ext>
            </a:extLst>
          </a:blip>
          <a:srcRect t="27046"/>
          <a:stretch/>
        </p:blipFill>
        <p:spPr bwMode="auto">
          <a:xfrm>
            <a:off x="2267744" y="1131590"/>
            <a:ext cx="5760720" cy="1359669"/>
          </a:xfrm>
          <a:prstGeom prst="rect">
            <a:avLst/>
          </a:prstGeom>
          <a:noFill/>
          <a:ln>
            <a:noFill/>
          </a:ln>
        </p:spPr>
      </p:pic>
      <p:sp>
        <p:nvSpPr>
          <p:cNvPr id="7" name="Metin kutusu 6"/>
          <p:cNvSpPr txBox="1"/>
          <p:nvPr/>
        </p:nvSpPr>
        <p:spPr>
          <a:xfrm>
            <a:off x="2627784" y="762258"/>
            <a:ext cx="1656184" cy="369332"/>
          </a:xfrm>
          <a:prstGeom prst="rect">
            <a:avLst/>
          </a:prstGeom>
          <a:noFill/>
        </p:spPr>
        <p:txBody>
          <a:bodyPr wrap="square" rtlCol="0">
            <a:spAutoFit/>
          </a:bodyPr>
          <a:lstStyle/>
          <a:p>
            <a:r>
              <a:rPr lang="tr-TR" b="1" dirty="0" smtClean="0">
                <a:solidFill>
                  <a:srgbClr val="0070C0"/>
                </a:solidFill>
              </a:rPr>
              <a:t>Eşitlik</a:t>
            </a:r>
            <a:endParaRPr lang="tr-TR" b="1" dirty="0">
              <a:solidFill>
                <a:srgbClr val="0070C0"/>
              </a:solidFill>
            </a:endParaRPr>
          </a:p>
        </p:txBody>
      </p:sp>
      <p:sp>
        <p:nvSpPr>
          <p:cNvPr id="8" name="Metin kutusu 7"/>
          <p:cNvSpPr txBox="1"/>
          <p:nvPr/>
        </p:nvSpPr>
        <p:spPr>
          <a:xfrm>
            <a:off x="4499992" y="767381"/>
            <a:ext cx="1656184" cy="369332"/>
          </a:xfrm>
          <a:prstGeom prst="rect">
            <a:avLst/>
          </a:prstGeom>
          <a:noFill/>
        </p:spPr>
        <p:txBody>
          <a:bodyPr wrap="square" rtlCol="0">
            <a:spAutoFit/>
          </a:bodyPr>
          <a:lstStyle/>
          <a:p>
            <a:r>
              <a:rPr lang="tr-TR" b="1" dirty="0" smtClean="0">
                <a:solidFill>
                  <a:srgbClr val="00B050"/>
                </a:solidFill>
              </a:rPr>
              <a:t>Denklik</a:t>
            </a:r>
            <a:endParaRPr lang="tr-TR" b="1" dirty="0">
              <a:solidFill>
                <a:srgbClr val="00B050"/>
              </a:solidFill>
            </a:endParaRPr>
          </a:p>
        </p:txBody>
      </p:sp>
      <p:sp>
        <p:nvSpPr>
          <p:cNvPr id="9" name="Metin kutusu 8"/>
          <p:cNvSpPr txBox="1"/>
          <p:nvPr/>
        </p:nvSpPr>
        <p:spPr>
          <a:xfrm>
            <a:off x="6372280" y="762258"/>
            <a:ext cx="1656184" cy="369332"/>
          </a:xfrm>
          <a:prstGeom prst="rect">
            <a:avLst/>
          </a:prstGeom>
          <a:noFill/>
        </p:spPr>
        <p:txBody>
          <a:bodyPr wrap="square" rtlCol="0">
            <a:spAutoFit/>
          </a:bodyPr>
          <a:lstStyle/>
          <a:p>
            <a:r>
              <a:rPr lang="tr-TR" b="1" dirty="0" smtClean="0">
                <a:solidFill>
                  <a:srgbClr val="FF0000"/>
                </a:solidFill>
              </a:rPr>
              <a:t>Adalet</a:t>
            </a:r>
            <a:endParaRPr lang="tr-TR" b="1" dirty="0">
              <a:solidFill>
                <a:srgbClr val="FF0000"/>
              </a:solidFill>
            </a:endParaRPr>
          </a:p>
        </p:txBody>
      </p:sp>
      <p:sp>
        <p:nvSpPr>
          <p:cNvPr id="10" name="Metin kutusu 9"/>
          <p:cNvSpPr txBox="1"/>
          <p:nvPr/>
        </p:nvSpPr>
        <p:spPr>
          <a:xfrm>
            <a:off x="2339752" y="2653562"/>
            <a:ext cx="1944216" cy="830997"/>
          </a:xfrm>
          <a:prstGeom prst="rect">
            <a:avLst/>
          </a:prstGeom>
          <a:noFill/>
        </p:spPr>
        <p:txBody>
          <a:bodyPr wrap="square" rtlCol="0">
            <a:spAutoFit/>
          </a:bodyPr>
          <a:lstStyle/>
          <a:p>
            <a:r>
              <a:rPr lang="tr-TR" sz="1200" dirty="0" smtClean="0"/>
              <a:t>Varsayımı, </a:t>
            </a:r>
            <a:r>
              <a:rPr lang="tr-TR" sz="1200" b="1" dirty="0" smtClean="0">
                <a:solidFill>
                  <a:srgbClr val="002060"/>
                </a:solidFill>
              </a:rPr>
              <a:t>herkesin aynı kaynaklardan              yararlanması</a:t>
            </a:r>
            <a:r>
              <a:rPr lang="tr-TR" sz="1200" dirty="0" smtClean="0"/>
              <a:t> gerektiğidir. Bu eşitliktir.</a:t>
            </a:r>
            <a:endParaRPr lang="tr-TR" sz="1200" dirty="0"/>
          </a:p>
        </p:txBody>
      </p:sp>
      <p:sp>
        <p:nvSpPr>
          <p:cNvPr id="11" name="Metin kutusu 10"/>
          <p:cNvSpPr txBox="1"/>
          <p:nvPr/>
        </p:nvSpPr>
        <p:spPr>
          <a:xfrm>
            <a:off x="6125063" y="2595078"/>
            <a:ext cx="1944216" cy="1384995"/>
          </a:xfrm>
          <a:prstGeom prst="rect">
            <a:avLst/>
          </a:prstGeom>
          <a:noFill/>
        </p:spPr>
        <p:txBody>
          <a:bodyPr wrap="square" rtlCol="0">
            <a:spAutoFit/>
          </a:bodyPr>
          <a:lstStyle/>
          <a:p>
            <a:r>
              <a:rPr lang="tr-TR" sz="1200" dirty="0" smtClean="0"/>
              <a:t>Üçü de oyunu destek ya da kolaylaştırma           olmadan görebilir çünkü </a:t>
            </a:r>
            <a:r>
              <a:rPr lang="tr-TR" sz="1200" b="1" dirty="0" smtClean="0">
                <a:solidFill>
                  <a:srgbClr val="FF0000"/>
                </a:solidFill>
              </a:rPr>
              <a:t>eşitsizliğin nedenleri      irdelenmiştir.</a:t>
            </a:r>
            <a:r>
              <a:rPr lang="tr-TR" sz="1200" dirty="0" smtClean="0"/>
              <a:t> Sistemik   engel ortadan              kaldırılmıştır.</a:t>
            </a:r>
            <a:endParaRPr lang="tr-TR" sz="1200" dirty="0"/>
          </a:p>
        </p:txBody>
      </p:sp>
      <p:sp>
        <p:nvSpPr>
          <p:cNvPr id="12" name="Metin kutusu 11"/>
          <p:cNvSpPr txBox="1"/>
          <p:nvPr/>
        </p:nvSpPr>
        <p:spPr>
          <a:xfrm>
            <a:off x="4283968" y="2595078"/>
            <a:ext cx="1944216" cy="646331"/>
          </a:xfrm>
          <a:prstGeom prst="rect">
            <a:avLst/>
          </a:prstGeom>
          <a:noFill/>
        </p:spPr>
        <p:txBody>
          <a:bodyPr wrap="square" rtlCol="0">
            <a:spAutoFit/>
          </a:bodyPr>
          <a:lstStyle/>
          <a:p>
            <a:r>
              <a:rPr lang="tr-TR" sz="1200" b="1" dirty="0" smtClean="0">
                <a:solidFill>
                  <a:srgbClr val="00B050"/>
                </a:solidFill>
              </a:rPr>
              <a:t>Herkes ihtiyacı olan     desteği alır </a:t>
            </a:r>
            <a:r>
              <a:rPr lang="tr-TR" sz="1200" dirty="0" smtClean="0"/>
              <a:t>(pozitif       ayrımcılık)</a:t>
            </a:r>
            <a:endParaRPr lang="tr-TR" sz="1200" dirty="0"/>
          </a:p>
        </p:txBody>
      </p:sp>
    </p:spTree>
    <p:extLst>
      <p:ext uri="{BB962C8B-B14F-4D97-AF65-F5344CB8AC3E}">
        <p14:creationId xmlns:p14="http://schemas.microsoft.com/office/powerpoint/2010/main" val="2566766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25001" t="37926" r="23750" b="9985"/>
          <a:stretch/>
        </p:blipFill>
        <p:spPr>
          <a:xfrm>
            <a:off x="0" y="708835"/>
            <a:ext cx="9144000" cy="4406882"/>
          </a:xfrm>
          <a:prstGeom prst="rect">
            <a:avLst/>
          </a:prstGeom>
        </p:spPr>
      </p:pic>
      <p:sp>
        <p:nvSpPr>
          <p:cNvPr id="6" name="Metin kutusu 5"/>
          <p:cNvSpPr txBox="1"/>
          <p:nvPr/>
        </p:nvSpPr>
        <p:spPr>
          <a:xfrm>
            <a:off x="3563888" y="195486"/>
            <a:ext cx="3600400" cy="400110"/>
          </a:xfrm>
          <a:prstGeom prst="rect">
            <a:avLst/>
          </a:prstGeom>
          <a:noFill/>
        </p:spPr>
        <p:txBody>
          <a:bodyPr wrap="square" rtlCol="0">
            <a:spAutoFit/>
          </a:bodyPr>
          <a:lstStyle/>
          <a:p>
            <a:r>
              <a:rPr lang="tr-TR" sz="2000" b="1" dirty="0" smtClean="0"/>
              <a:t>MASA KURMA</a:t>
            </a:r>
            <a:endParaRPr lang="tr-TR" sz="2000" b="1" dirty="0"/>
          </a:p>
        </p:txBody>
      </p:sp>
    </p:spTree>
    <p:extLst>
      <p:ext uri="{BB962C8B-B14F-4D97-AF65-F5344CB8AC3E}">
        <p14:creationId xmlns:p14="http://schemas.microsoft.com/office/powerpoint/2010/main" val="2397521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22500" t="24454" r="21251" b="11077"/>
          <a:stretch/>
        </p:blipFill>
        <p:spPr>
          <a:xfrm>
            <a:off x="0" y="27018"/>
            <a:ext cx="9144000" cy="5092030"/>
          </a:xfrm>
          <a:prstGeom prst="rect">
            <a:avLst/>
          </a:prstGeom>
        </p:spPr>
      </p:pic>
    </p:spTree>
    <p:extLst>
      <p:ext uri="{BB962C8B-B14F-4D97-AF65-F5344CB8AC3E}">
        <p14:creationId xmlns:p14="http://schemas.microsoft.com/office/powerpoint/2010/main" val="189406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07704" y="267494"/>
            <a:ext cx="6246440" cy="1200329"/>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a:t>Çocuğa günlük yaşamda seçim yapma fırsatı verilmelidir. Yiyecek, giyecek, etkinlik ve birçok günlük yaşamda karşılaşabilecekleri durumlar için farklı seçenekler </a:t>
            </a:r>
            <a:r>
              <a:rPr lang="tr-TR" dirty="0" smtClean="0"/>
              <a:t>sunabilirsiniz. </a:t>
            </a:r>
            <a:endParaRPr lang="tr-TR" kern="0" dirty="0" smtClean="0"/>
          </a:p>
        </p:txBody>
      </p:sp>
      <p:pic>
        <p:nvPicPr>
          <p:cNvPr id="3" name="Resim 2"/>
          <p:cNvPicPr/>
          <p:nvPr/>
        </p:nvPicPr>
        <p:blipFill rotWithShape="1">
          <a:blip r:embed="rId2"/>
          <a:srcRect l="25001" t="23323" r="22500" b="12208"/>
          <a:stretch/>
        </p:blipFill>
        <p:spPr>
          <a:xfrm>
            <a:off x="3131840" y="2067694"/>
            <a:ext cx="4752528" cy="2952327"/>
          </a:xfrm>
          <a:prstGeom prst="rect">
            <a:avLst/>
          </a:prstGeom>
        </p:spPr>
      </p:pic>
      <p:sp>
        <p:nvSpPr>
          <p:cNvPr id="2" name="Metin kutusu 1"/>
          <p:cNvSpPr txBox="1"/>
          <p:nvPr/>
        </p:nvSpPr>
        <p:spPr>
          <a:xfrm>
            <a:off x="4283968" y="1698362"/>
            <a:ext cx="3528392" cy="369332"/>
          </a:xfrm>
          <a:prstGeom prst="rect">
            <a:avLst/>
          </a:prstGeom>
          <a:noFill/>
        </p:spPr>
        <p:txBody>
          <a:bodyPr wrap="square" rtlCol="0">
            <a:spAutoFit/>
          </a:bodyPr>
          <a:lstStyle/>
          <a:p>
            <a:r>
              <a:rPr lang="tr-TR" dirty="0" smtClean="0"/>
              <a:t>Etkinlik Seçim Kartı</a:t>
            </a:r>
            <a:endParaRPr lang="tr-TR" dirty="0"/>
          </a:p>
        </p:txBody>
      </p:sp>
    </p:spTree>
    <p:extLst>
      <p:ext uri="{BB962C8B-B14F-4D97-AF65-F5344CB8AC3E}">
        <p14:creationId xmlns:p14="http://schemas.microsoft.com/office/powerpoint/2010/main" val="3506278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23728" y="627534"/>
            <a:ext cx="6096000" cy="1323439"/>
          </a:xfrm>
          <a:prstGeom prst="rect">
            <a:avLst/>
          </a:prstGeom>
        </p:spPr>
        <p:txBody>
          <a:bodyPr>
            <a:spAutoFit/>
          </a:bodyPr>
          <a:lstStyle/>
          <a:p>
            <a:pPr marL="285750" lvl="0" indent="-285750" algn="just" latinLnBrk="0">
              <a:buFont typeface="Arial" panose="020B0604020202020204" pitchFamily="34" charset="0"/>
              <a:buChar char="•"/>
              <a:defRPr/>
            </a:pPr>
            <a:r>
              <a:rPr lang="tr-TR" sz="1600" dirty="0" smtClean="0"/>
              <a:t>Çocuğunuzun </a:t>
            </a:r>
            <a:r>
              <a:rPr lang="tr-TR" sz="1600" dirty="0"/>
              <a:t>bir günlük düzeni planlanmış olmalıdır. Çocuğunun günlük ritmine dikkat edilerek uyku, yemek ve oyun saatleri </a:t>
            </a:r>
            <a:r>
              <a:rPr lang="tr-TR" sz="1600" dirty="0" smtClean="0"/>
              <a:t>ayarlanmalıdır</a:t>
            </a:r>
            <a:r>
              <a:rPr lang="tr-TR" sz="1600" kern="0" dirty="0" smtClean="0"/>
              <a:t>.</a:t>
            </a:r>
          </a:p>
          <a:p>
            <a:pPr marL="285750" lvl="0" indent="-285750" algn="just" latinLnBrk="0">
              <a:buFont typeface="Arial" panose="020B0604020202020204" pitchFamily="34" charset="0"/>
              <a:buChar char="•"/>
              <a:defRPr/>
            </a:pPr>
            <a:r>
              <a:rPr lang="tr-TR" sz="1600" kern="0" dirty="0"/>
              <a:t>Günlük rutinler ve planlamalar için görseller </a:t>
            </a:r>
            <a:r>
              <a:rPr lang="tr-TR" sz="1600" kern="0" dirty="0" smtClean="0"/>
              <a:t>hazırlamanız faydalı olacaktır. </a:t>
            </a:r>
            <a:endParaRPr lang="en-US" sz="1600" kern="0" dirty="0"/>
          </a:p>
        </p:txBody>
      </p:sp>
      <p:pic>
        <p:nvPicPr>
          <p:cNvPr id="17410" name="Picture 2" descr="Rutinler Neden Önemli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211710"/>
            <a:ext cx="4464496" cy="230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284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5" name="Resim 4"/>
          <p:cNvPicPr/>
          <p:nvPr/>
        </p:nvPicPr>
        <p:blipFill rotWithShape="1">
          <a:blip r:embed="rId2"/>
          <a:srcRect l="21250" t="29992" r="18751" b="18878"/>
          <a:stretch/>
        </p:blipFill>
        <p:spPr>
          <a:xfrm>
            <a:off x="0" y="51470"/>
            <a:ext cx="9036496" cy="5092030"/>
          </a:xfrm>
          <a:prstGeom prst="rect">
            <a:avLst/>
          </a:prstGeom>
        </p:spPr>
      </p:pic>
    </p:spTree>
    <p:extLst>
      <p:ext uri="{BB962C8B-B14F-4D97-AF65-F5344CB8AC3E}">
        <p14:creationId xmlns:p14="http://schemas.microsoft.com/office/powerpoint/2010/main" val="2215015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İçerik Yer Tutucusu 3"/>
          <p:cNvSpPr>
            <a:spLocks noGrp="1"/>
          </p:cNvSpPr>
          <p:nvPr>
            <p:ph idx="10"/>
          </p:nvPr>
        </p:nvSpPr>
        <p:spPr/>
        <p:txBody>
          <a:bodyPr/>
          <a:lstStyle/>
          <a:p>
            <a:endParaRPr lang="tr-TR"/>
          </a:p>
        </p:txBody>
      </p:sp>
      <p:pic>
        <p:nvPicPr>
          <p:cNvPr id="5" name="Resim 4"/>
          <p:cNvPicPr/>
          <p:nvPr/>
        </p:nvPicPr>
        <p:blipFill rotWithShape="1">
          <a:blip r:embed="rId2"/>
          <a:srcRect l="23749" t="22836" r="21251" b="12695"/>
          <a:stretch/>
        </p:blipFill>
        <p:spPr>
          <a:xfrm>
            <a:off x="0" y="55917"/>
            <a:ext cx="9144000" cy="5108121"/>
          </a:xfrm>
          <a:prstGeom prst="rect">
            <a:avLst/>
          </a:prstGeom>
        </p:spPr>
      </p:pic>
    </p:spTree>
    <p:extLst>
      <p:ext uri="{BB962C8B-B14F-4D97-AF65-F5344CB8AC3E}">
        <p14:creationId xmlns:p14="http://schemas.microsoft.com/office/powerpoint/2010/main" val="72087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33752" t="25547" r="36785" b="9985"/>
          <a:stretch/>
        </p:blipFill>
        <p:spPr>
          <a:xfrm>
            <a:off x="1475656" y="411510"/>
            <a:ext cx="3960440" cy="3960440"/>
          </a:xfrm>
          <a:prstGeom prst="rect">
            <a:avLst/>
          </a:prstGeom>
        </p:spPr>
      </p:pic>
      <p:sp>
        <p:nvSpPr>
          <p:cNvPr id="6" name="Metin kutusu 5"/>
          <p:cNvSpPr txBox="1"/>
          <p:nvPr/>
        </p:nvSpPr>
        <p:spPr>
          <a:xfrm>
            <a:off x="5796136" y="915566"/>
            <a:ext cx="2592288" cy="646331"/>
          </a:xfrm>
          <a:prstGeom prst="rect">
            <a:avLst/>
          </a:prstGeom>
          <a:noFill/>
        </p:spPr>
        <p:txBody>
          <a:bodyPr wrap="square" rtlCol="0">
            <a:spAutoFit/>
          </a:bodyPr>
          <a:lstStyle/>
          <a:p>
            <a:r>
              <a:rPr lang="tr-TR" dirty="0" smtClean="0"/>
              <a:t>Problem davranış kartı</a:t>
            </a:r>
          </a:p>
          <a:p>
            <a:endParaRPr lang="tr-TR" dirty="0"/>
          </a:p>
        </p:txBody>
      </p:sp>
      <p:sp>
        <p:nvSpPr>
          <p:cNvPr id="7" name="Metin kutusu 6"/>
          <p:cNvSpPr txBox="1"/>
          <p:nvPr/>
        </p:nvSpPr>
        <p:spPr>
          <a:xfrm>
            <a:off x="5508104" y="2859782"/>
            <a:ext cx="3456384" cy="923330"/>
          </a:xfrm>
          <a:prstGeom prst="rect">
            <a:avLst/>
          </a:prstGeom>
          <a:noFill/>
        </p:spPr>
        <p:txBody>
          <a:bodyPr wrap="square" rtlCol="0">
            <a:spAutoFit/>
          </a:bodyPr>
          <a:lstStyle/>
          <a:p>
            <a:r>
              <a:rPr lang="tr-TR" dirty="0" smtClean="0"/>
              <a:t>Problem davranışın alternatifini göstermek için bu kartı          kullanabilirsiniz.</a:t>
            </a:r>
            <a:endParaRPr lang="tr-TR" dirty="0"/>
          </a:p>
        </p:txBody>
      </p:sp>
    </p:spTree>
    <p:extLst>
      <p:ext uri="{BB962C8B-B14F-4D97-AF65-F5344CB8AC3E}">
        <p14:creationId xmlns:p14="http://schemas.microsoft.com/office/powerpoint/2010/main" val="2728850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25000" t="26677" r="22501" b="11078"/>
          <a:stretch/>
        </p:blipFill>
        <p:spPr>
          <a:xfrm>
            <a:off x="35496" y="1707654"/>
            <a:ext cx="8928992" cy="3435846"/>
          </a:xfrm>
          <a:prstGeom prst="rect">
            <a:avLst/>
          </a:prstGeom>
        </p:spPr>
      </p:pic>
      <p:sp>
        <p:nvSpPr>
          <p:cNvPr id="6" name="4 Dikdörtgen"/>
          <p:cNvSpPr/>
          <p:nvPr/>
        </p:nvSpPr>
        <p:spPr>
          <a:xfrm>
            <a:off x="1588296" y="483518"/>
            <a:ext cx="7368480" cy="646331"/>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smtClean="0"/>
              <a:t>Diğer problem davranışlar için de problem davranış ve alternatif davranış kartları hazırlayabilirsiniz.  </a:t>
            </a:r>
            <a:endParaRPr lang="en-US" kern="0" dirty="0"/>
          </a:p>
        </p:txBody>
      </p:sp>
    </p:spTree>
    <p:extLst>
      <p:ext uri="{BB962C8B-B14F-4D97-AF65-F5344CB8AC3E}">
        <p14:creationId xmlns:p14="http://schemas.microsoft.com/office/powerpoint/2010/main" val="172841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Dikdörtgen"/>
          <p:cNvSpPr/>
          <p:nvPr/>
        </p:nvSpPr>
        <p:spPr>
          <a:xfrm>
            <a:off x="2650911" y="699542"/>
            <a:ext cx="6513186"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MATERYAL VE ÖDEV KONTROLÜ</a:t>
            </a:r>
            <a:endParaRPr kumimoji="0" lang="tr-TR" sz="2000" b="0" i="0" u="none" strike="noStrike" kern="0" cap="none" spc="0" normalizeH="0" baseline="0" noProof="0" dirty="0" smtClean="0">
              <a:ln>
                <a:noFill/>
              </a:ln>
              <a:solidFill>
                <a:sysClr val="windowText" lastClr="000000"/>
              </a:solidFill>
              <a:effectLst/>
              <a:uLnTx/>
              <a:uFillTx/>
            </a:endParaRPr>
          </a:p>
        </p:txBody>
      </p:sp>
      <p:sp>
        <p:nvSpPr>
          <p:cNvPr id="7" name="4 Dikdörtgen"/>
          <p:cNvSpPr/>
          <p:nvPr/>
        </p:nvSpPr>
        <p:spPr>
          <a:xfrm>
            <a:off x="1619672" y="1851670"/>
            <a:ext cx="7368480" cy="1323439"/>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2000" dirty="0" smtClean="0"/>
              <a:t>Materyal kontrolü için gerekli materyalleri içeren haftalık ajandalar hazırlayabilirsiniz. </a:t>
            </a:r>
          </a:p>
          <a:p>
            <a:pPr marL="285750" lvl="0" indent="-285750" algn="just" latinLnBrk="0">
              <a:buFont typeface="Arial" panose="020B0604020202020204" pitchFamily="34" charset="0"/>
              <a:buChar char="•"/>
              <a:defRPr/>
            </a:pPr>
            <a:r>
              <a:rPr lang="tr-TR" sz="2000" kern="0" dirty="0" smtClean="0"/>
              <a:t>Okul çantasının kontrolü için sabit bir zaman belirleyebilirsiniz.</a:t>
            </a:r>
            <a:endParaRPr lang="en-US" sz="2000" kern="0" dirty="0"/>
          </a:p>
        </p:txBody>
      </p:sp>
    </p:spTree>
    <p:extLst>
      <p:ext uri="{BB962C8B-B14F-4D97-AF65-F5344CB8AC3E}">
        <p14:creationId xmlns:p14="http://schemas.microsoft.com/office/powerpoint/2010/main" val="566930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p:nvPr/>
        </p:nvPicPr>
        <p:blipFill rotWithShape="1">
          <a:blip r:embed="rId2"/>
          <a:srcRect l="48392" t="11991" r="16609" b="46907"/>
          <a:stretch/>
        </p:blipFill>
        <p:spPr>
          <a:xfrm>
            <a:off x="2123728" y="1066545"/>
            <a:ext cx="6408712" cy="3579862"/>
          </a:xfrm>
          <a:prstGeom prst="rect">
            <a:avLst/>
          </a:prstGeom>
        </p:spPr>
      </p:pic>
      <p:sp>
        <p:nvSpPr>
          <p:cNvPr id="10" name="4 Dikdörtgen"/>
          <p:cNvSpPr/>
          <p:nvPr/>
        </p:nvSpPr>
        <p:spPr>
          <a:xfrm>
            <a:off x="3275856" y="699542"/>
            <a:ext cx="3571862" cy="369332"/>
          </a:xfrm>
          <a:prstGeom prst="rect">
            <a:avLst/>
          </a:prstGeom>
        </p:spPr>
        <p:txBody>
          <a:bodyPr wrap="square">
            <a:spAutoFit/>
          </a:bodyPr>
          <a:lstStyle/>
          <a:p>
            <a:pPr lvl="0" algn="just" latinLnBrk="0">
              <a:defRPr/>
            </a:pPr>
            <a:r>
              <a:rPr lang="tr-TR" dirty="0" smtClean="0"/>
              <a:t>Her gün gerekli olan materyaller</a:t>
            </a:r>
            <a:endParaRPr lang="en-US" kern="0" dirty="0"/>
          </a:p>
        </p:txBody>
      </p:sp>
    </p:spTree>
    <p:extLst>
      <p:ext uri="{BB962C8B-B14F-4D97-AF65-F5344CB8AC3E}">
        <p14:creationId xmlns:p14="http://schemas.microsoft.com/office/powerpoint/2010/main" val="975383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69151" y="1203598"/>
            <a:ext cx="6096000" cy="2985433"/>
          </a:xfrm>
          <a:prstGeom prst="rect">
            <a:avLst/>
          </a:prstGeom>
        </p:spPr>
        <p:txBody>
          <a:bodyPr>
            <a:spAutoFit/>
          </a:bodyPr>
          <a:lstStyle/>
          <a:p>
            <a:pPr lvl="0" algn="just" latinLnBrk="0">
              <a:defRPr/>
            </a:pPr>
            <a:r>
              <a:rPr lang="tr-TR" sz="1600" kern="0" dirty="0" smtClean="0"/>
              <a:t>Tüm problem davranışlar 3 yapıyla analiz edilebilir: </a:t>
            </a:r>
          </a:p>
          <a:p>
            <a:pPr marL="285750" lvl="0" indent="-285750" algn="just" latinLnBrk="0">
              <a:buFont typeface="Arial" panose="020B0604020202020204" pitchFamily="34" charset="0"/>
              <a:buChar char="•"/>
              <a:defRPr/>
            </a:pPr>
            <a:r>
              <a:rPr lang="tr-TR" sz="1600" kern="0" dirty="0" smtClean="0"/>
              <a:t>Öncül</a:t>
            </a:r>
          </a:p>
          <a:p>
            <a:pPr marL="285750" lvl="0" indent="-285750" algn="just" latinLnBrk="0">
              <a:buFont typeface="Arial" panose="020B0604020202020204" pitchFamily="34" charset="0"/>
              <a:buChar char="•"/>
              <a:defRPr/>
            </a:pPr>
            <a:r>
              <a:rPr lang="tr-TR" sz="1600" kern="0" dirty="0" smtClean="0"/>
              <a:t>Davranış </a:t>
            </a:r>
          </a:p>
          <a:p>
            <a:pPr marL="285750" lvl="0" indent="-285750" algn="just" latinLnBrk="0">
              <a:buFont typeface="Arial" panose="020B0604020202020204" pitchFamily="34" charset="0"/>
              <a:buChar char="•"/>
              <a:defRPr/>
            </a:pPr>
            <a:r>
              <a:rPr lang="tr-TR" sz="1600" kern="0" dirty="0" smtClean="0"/>
              <a:t>Sonuç</a:t>
            </a:r>
          </a:p>
          <a:p>
            <a:pPr lvl="0" algn="just" latinLnBrk="0">
              <a:defRPr/>
            </a:pPr>
            <a:endParaRPr lang="tr-TR" sz="1600" kern="0" dirty="0"/>
          </a:p>
          <a:p>
            <a:pPr lvl="0" algn="just" latinLnBrk="0">
              <a:defRPr/>
            </a:pPr>
            <a:r>
              <a:rPr lang="tr-TR" sz="1600" kern="0" dirty="0" smtClean="0"/>
              <a:t>Problem davranışları anlamak için problem davranışlara sebep olan öncülleri anlamak önemlidir. Örneğin; gürültülü kafeterya, kalabalık servis durakları, günlük rutinin bozulması, hoşlanılmayan bir görev, çocuğa hayır denmesi problem davranışa neden olmuş olabilir. </a:t>
            </a:r>
          </a:p>
          <a:p>
            <a:pPr marL="285750" lvl="0" indent="-285750" algn="just" latinLnBrk="0">
              <a:buFont typeface="Arial" panose="020B0604020202020204" pitchFamily="34" charset="0"/>
              <a:buChar char="•"/>
              <a:defRPr/>
            </a:pPr>
            <a:endParaRPr lang="tr-TR" sz="1400" kern="0" dirty="0"/>
          </a:p>
          <a:p>
            <a:pPr marL="285750" lvl="0" indent="-285750" algn="just" latinLnBrk="0">
              <a:buFont typeface="Arial" panose="020B0604020202020204" pitchFamily="34" charset="0"/>
              <a:buChar char="•"/>
              <a:defRPr/>
            </a:pPr>
            <a:endParaRPr lang="tr-TR" sz="1400" kern="0" dirty="0"/>
          </a:p>
        </p:txBody>
      </p:sp>
      <p:sp>
        <p:nvSpPr>
          <p:cNvPr id="3" name="4 Dikdörtgen"/>
          <p:cNvSpPr/>
          <p:nvPr/>
        </p:nvSpPr>
        <p:spPr>
          <a:xfrm>
            <a:off x="1763688" y="411510"/>
            <a:ext cx="6585194" cy="1138773"/>
          </a:xfrm>
          <a:prstGeom prst="rect">
            <a:avLst/>
          </a:prstGeom>
        </p:spPr>
        <p:txBody>
          <a:bodyPr wrap="square">
            <a:spAutoFit/>
          </a:bodyPr>
          <a:lstStyle/>
          <a:p>
            <a:pPr lvl="0" latinLnBrk="0">
              <a:defRPr/>
            </a:pPr>
            <a:r>
              <a:rPr lang="tr-TR" sz="2400" b="1" kern="0" dirty="0" smtClean="0">
                <a:solidFill>
                  <a:srgbClr val="0070C0"/>
                </a:solidFill>
              </a:rPr>
              <a:t>ÖZEL GEREKSİNİMLİ ÖĞRENCİLERDE PROBLEM </a:t>
            </a:r>
            <a:r>
              <a:rPr lang="tr-TR" sz="2400" b="1" kern="0" dirty="0" smtClean="0">
                <a:solidFill>
                  <a:srgbClr val="0070C0"/>
                </a:solidFill>
              </a:rPr>
              <a:t>DAVRANIŞLAR</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8194" name="Picture 2" descr="Çocuklarda problem davranışlar / Psikoloji / Milliyet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177" y="3517420"/>
            <a:ext cx="2256185" cy="16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123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p:nvPr/>
        </p:nvPicPr>
        <p:blipFill rotWithShape="1">
          <a:blip r:embed="rId2"/>
          <a:srcRect l="37142" t="64952" r="16609" b="6891"/>
          <a:stretch/>
        </p:blipFill>
        <p:spPr>
          <a:xfrm>
            <a:off x="2771800" y="782759"/>
            <a:ext cx="5833312" cy="3374130"/>
          </a:xfrm>
          <a:prstGeom prst="rect">
            <a:avLst/>
          </a:prstGeom>
        </p:spPr>
      </p:pic>
      <p:sp>
        <p:nvSpPr>
          <p:cNvPr id="11" name="4 Dikdörtgen"/>
          <p:cNvSpPr/>
          <p:nvPr/>
        </p:nvSpPr>
        <p:spPr>
          <a:xfrm>
            <a:off x="1547664" y="2102632"/>
            <a:ext cx="1381415" cy="400110"/>
          </a:xfrm>
          <a:prstGeom prst="rect">
            <a:avLst/>
          </a:prstGeom>
        </p:spPr>
        <p:txBody>
          <a:bodyPr wrap="square">
            <a:spAutoFit/>
          </a:bodyPr>
          <a:lstStyle/>
          <a:p>
            <a:pPr lvl="0" algn="just" latinLnBrk="0">
              <a:defRPr/>
            </a:pPr>
            <a:r>
              <a:rPr lang="tr-TR" sz="2000" dirty="0" smtClean="0"/>
              <a:t>Pazartesi</a:t>
            </a:r>
            <a:endParaRPr lang="en-US" sz="2000" kern="0" dirty="0"/>
          </a:p>
        </p:txBody>
      </p:sp>
      <p:sp>
        <p:nvSpPr>
          <p:cNvPr id="12" name="4 Dikdörtgen"/>
          <p:cNvSpPr/>
          <p:nvPr/>
        </p:nvSpPr>
        <p:spPr>
          <a:xfrm>
            <a:off x="3116088" y="229107"/>
            <a:ext cx="939412" cy="523220"/>
          </a:xfrm>
          <a:prstGeom prst="rect">
            <a:avLst/>
          </a:prstGeom>
        </p:spPr>
        <p:txBody>
          <a:bodyPr wrap="square">
            <a:spAutoFit/>
          </a:bodyPr>
          <a:lstStyle/>
          <a:p>
            <a:pPr marL="342900" lvl="0" indent="-342900" algn="just" latinLnBrk="0">
              <a:buAutoNum type="arabicPeriod"/>
              <a:defRPr/>
            </a:pPr>
            <a:r>
              <a:rPr lang="tr-TR" sz="1400" dirty="0" smtClean="0"/>
              <a:t>Saat </a:t>
            </a:r>
          </a:p>
          <a:p>
            <a:pPr lvl="0" algn="just" latinLnBrk="0">
              <a:defRPr/>
            </a:pPr>
            <a:r>
              <a:rPr lang="tr-TR" sz="1400" dirty="0"/>
              <a:t>D</a:t>
            </a:r>
            <a:r>
              <a:rPr lang="tr-TR" sz="1400" dirty="0" smtClean="0"/>
              <a:t>ilbilgisi</a:t>
            </a:r>
            <a:endParaRPr lang="en-US" sz="1400" kern="0" dirty="0"/>
          </a:p>
        </p:txBody>
      </p:sp>
      <p:sp>
        <p:nvSpPr>
          <p:cNvPr id="13" name="4 Dikdörtgen"/>
          <p:cNvSpPr/>
          <p:nvPr/>
        </p:nvSpPr>
        <p:spPr>
          <a:xfrm>
            <a:off x="4427320" y="229107"/>
            <a:ext cx="792088" cy="523220"/>
          </a:xfrm>
          <a:prstGeom prst="rect">
            <a:avLst/>
          </a:prstGeom>
        </p:spPr>
        <p:txBody>
          <a:bodyPr wrap="square">
            <a:spAutoFit/>
          </a:bodyPr>
          <a:lstStyle/>
          <a:p>
            <a:pPr lvl="0" algn="just" latinLnBrk="0">
              <a:defRPr/>
            </a:pPr>
            <a:r>
              <a:rPr lang="tr-TR" sz="1400" dirty="0" smtClean="0"/>
              <a:t>2. Saat </a:t>
            </a:r>
          </a:p>
          <a:p>
            <a:pPr lvl="0" algn="just" latinLnBrk="0">
              <a:defRPr/>
            </a:pPr>
            <a:r>
              <a:rPr lang="tr-TR" sz="1400" dirty="0"/>
              <a:t>O</a:t>
            </a:r>
            <a:r>
              <a:rPr lang="tr-TR" sz="1400" dirty="0" smtClean="0"/>
              <a:t>kuma</a:t>
            </a:r>
            <a:endParaRPr lang="en-US" sz="1400" kern="0" dirty="0"/>
          </a:p>
        </p:txBody>
      </p:sp>
      <p:sp>
        <p:nvSpPr>
          <p:cNvPr id="14" name="4 Dikdörtgen"/>
          <p:cNvSpPr/>
          <p:nvPr/>
        </p:nvSpPr>
        <p:spPr>
          <a:xfrm>
            <a:off x="5688456" y="244323"/>
            <a:ext cx="1152128" cy="523220"/>
          </a:xfrm>
          <a:prstGeom prst="rect">
            <a:avLst/>
          </a:prstGeom>
        </p:spPr>
        <p:txBody>
          <a:bodyPr wrap="square">
            <a:spAutoFit/>
          </a:bodyPr>
          <a:lstStyle/>
          <a:p>
            <a:pPr lvl="0" latinLnBrk="0">
              <a:defRPr/>
            </a:pPr>
            <a:r>
              <a:rPr lang="tr-TR" sz="1400" dirty="0" smtClean="0"/>
              <a:t>3. Saat Matematik</a:t>
            </a:r>
            <a:endParaRPr lang="en-US" sz="1400" kern="0" dirty="0"/>
          </a:p>
        </p:txBody>
      </p:sp>
      <p:sp>
        <p:nvSpPr>
          <p:cNvPr id="15" name="4 Dikdörtgen"/>
          <p:cNvSpPr/>
          <p:nvPr/>
        </p:nvSpPr>
        <p:spPr>
          <a:xfrm>
            <a:off x="7141910" y="121385"/>
            <a:ext cx="1152097" cy="738664"/>
          </a:xfrm>
          <a:prstGeom prst="rect">
            <a:avLst/>
          </a:prstGeom>
        </p:spPr>
        <p:txBody>
          <a:bodyPr wrap="square">
            <a:spAutoFit/>
          </a:bodyPr>
          <a:lstStyle/>
          <a:p>
            <a:pPr lvl="0" latinLnBrk="0">
              <a:defRPr/>
            </a:pPr>
            <a:r>
              <a:rPr lang="tr-TR" sz="1400" dirty="0" smtClean="0"/>
              <a:t>4. Saat Beden </a:t>
            </a:r>
            <a:r>
              <a:rPr lang="tr-TR" sz="1400" dirty="0"/>
              <a:t>E</a:t>
            </a:r>
            <a:r>
              <a:rPr lang="tr-TR" sz="1400" dirty="0" smtClean="0"/>
              <a:t>ğitimi</a:t>
            </a:r>
            <a:endParaRPr lang="en-US" sz="1400" kern="0" dirty="0"/>
          </a:p>
        </p:txBody>
      </p:sp>
    </p:spTree>
    <p:extLst>
      <p:ext uri="{BB962C8B-B14F-4D97-AF65-F5344CB8AC3E}">
        <p14:creationId xmlns:p14="http://schemas.microsoft.com/office/powerpoint/2010/main" val="2126093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051720" y="555526"/>
            <a:ext cx="6096000" cy="738664"/>
          </a:xfrm>
          <a:prstGeom prst="rect">
            <a:avLst/>
          </a:prstGeom>
        </p:spPr>
        <p:txBody>
          <a:bodyPr>
            <a:spAutoFit/>
          </a:bodyPr>
          <a:lstStyle/>
          <a:p>
            <a:pPr marL="285750" lvl="0" indent="-285750" latinLnBrk="0">
              <a:buFont typeface="Arial" panose="020B0604020202020204" pitchFamily="34" charset="0"/>
              <a:buChar char="•"/>
              <a:defRPr/>
            </a:pPr>
            <a:r>
              <a:rPr lang="tr-TR" sz="1400" kern="0" dirty="0" smtClean="0"/>
              <a:t>Ödevlerinin takibi için öğretmeni ile işbirliği kurarak aşağıdaki gibi bir çizelgenin takibini yapabilirsiniz: </a:t>
            </a:r>
          </a:p>
          <a:p>
            <a:pPr marL="285750" lvl="0" indent="-285750" latinLnBrk="0">
              <a:buFont typeface="Arial" panose="020B0604020202020204" pitchFamily="34" charset="0"/>
              <a:buChar char="•"/>
              <a:defRPr/>
            </a:pPr>
            <a:endParaRPr lang="en-US" sz="1400" kern="0" dirty="0"/>
          </a:p>
        </p:txBody>
      </p:sp>
      <p:graphicFrame>
        <p:nvGraphicFramePr>
          <p:cNvPr id="2" name="Tablo 1"/>
          <p:cNvGraphicFramePr>
            <a:graphicFrameLocks noGrp="1"/>
          </p:cNvGraphicFramePr>
          <p:nvPr>
            <p:extLst>
              <p:ext uri="{D42A27DB-BD31-4B8C-83A1-F6EECF244321}">
                <p14:modId xmlns:p14="http://schemas.microsoft.com/office/powerpoint/2010/main" val="3656739562"/>
              </p:ext>
            </p:extLst>
          </p:nvPr>
        </p:nvGraphicFramePr>
        <p:xfrm>
          <a:off x="2051720" y="1419622"/>
          <a:ext cx="6096000" cy="3464560"/>
        </p:xfrm>
        <a:graphic>
          <a:graphicData uri="http://schemas.openxmlformats.org/drawingml/2006/table">
            <a:tbl>
              <a:tblPr firstRow="1" bandRow="1">
                <a:tableStyleId>{3B4B98B0-60AC-42C2-AFA5-B58CD77FA1E5}</a:tableStyleId>
              </a:tblPr>
              <a:tblGrid>
                <a:gridCol w="1368152"/>
                <a:gridCol w="1070248"/>
                <a:gridCol w="1219200"/>
                <a:gridCol w="1219200"/>
                <a:gridCol w="1219200"/>
              </a:tblGrid>
              <a:tr h="370840">
                <a:tc gridSpan="5">
                  <a:txBody>
                    <a:bodyPr/>
                    <a:lstStyle/>
                    <a:p>
                      <a:r>
                        <a:rPr lang="tr-TR" sz="1400" dirty="0" smtClean="0"/>
                        <a:t>……………………………………………………………………………</a:t>
                      </a:r>
                      <a:endParaRPr lang="tr-TR" sz="1400"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r>
              <a:tr h="370840">
                <a:tc>
                  <a:txBody>
                    <a:bodyPr/>
                    <a:lstStyle/>
                    <a:p>
                      <a:r>
                        <a:rPr lang="tr-TR" sz="1400" dirty="0" smtClean="0"/>
                        <a:t>Ders</a:t>
                      </a:r>
                      <a:endParaRPr lang="tr-TR" sz="1400" dirty="0"/>
                    </a:p>
                  </a:txBody>
                  <a:tcPr/>
                </a:tc>
                <a:tc>
                  <a:txBody>
                    <a:bodyPr/>
                    <a:lstStyle/>
                    <a:p>
                      <a:r>
                        <a:rPr lang="tr-TR" sz="1400" dirty="0" smtClean="0"/>
                        <a:t>Ödev</a:t>
                      </a:r>
                      <a:endParaRPr lang="tr-TR" sz="1400" dirty="0"/>
                    </a:p>
                  </a:txBody>
                  <a:tcPr/>
                </a:tc>
                <a:tc>
                  <a:txBody>
                    <a:bodyPr/>
                    <a:lstStyle/>
                    <a:p>
                      <a:r>
                        <a:rPr lang="tr-TR" sz="1400" dirty="0" smtClean="0"/>
                        <a:t>Gerekli</a:t>
                      </a:r>
                      <a:r>
                        <a:rPr lang="tr-TR" sz="1400" baseline="0" dirty="0" smtClean="0"/>
                        <a:t> kitap/materyaller</a:t>
                      </a:r>
                      <a:endParaRPr lang="tr-TR" sz="1400" dirty="0"/>
                    </a:p>
                  </a:txBody>
                  <a:tcPr/>
                </a:tc>
                <a:tc>
                  <a:txBody>
                    <a:bodyPr/>
                    <a:lstStyle/>
                    <a:p>
                      <a:r>
                        <a:rPr lang="tr-TR" sz="1400" dirty="0" smtClean="0"/>
                        <a:t>Ödev         tamamlandı</a:t>
                      </a:r>
                      <a:endParaRPr lang="tr-TR" sz="1400" dirty="0"/>
                    </a:p>
                  </a:txBody>
                  <a:tcPr/>
                </a:tc>
                <a:tc>
                  <a:txBody>
                    <a:bodyPr/>
                    <a:lstStyle/>
                    <a:p>
                      <a:r>
                        <a:rPr lang="tr-TR" sz="1400" dirty="0" smtClean="0"/>
                        <a:t>Ebeveyn      imzası</a:t>
                      </a:r>
                      <a:endParaRPr lang="tr-TR" sz="1400" dirty="0"/>
                    </a:p>
                  </a:txBody>
                  <a:tcPr/>
                </a:tc>
              </a:tr>
              <a:tr h="370840">
                <a:tc>
                  <a:txBody>
                    <a:bodyPr/>
                    <a:lstStyle/>
                    <a:p>
                      <a:endParaRPr lang="tr-TR" sz="1400" dirty="0"/>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dirty="0"/>
                    </a:p>
                  </a:txBody>
                  <a:tcPr/>
                </a:tc>
              </a:tr>
              <a:tr h="370840">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a:p>
                  </a:txBody>
                  <a:tcPr/>
                </a:tc>
              </a:tr>
              <a:tr h="370840">
                <a:tc>
                  <a:txBody>
                    <a:bodyPr/>
                    <a:lstStyle/>
                    <a:p>
                      <a:endParaRPr lang="tr-TR" sz="1400" dirty="0"/>
                    </a:p>
                  </a:txBody>
                  <a:tcPr/>
                </a:tc>
                <a:tc>
                  <a:txBody>
                    <a:bodyPr/>
                    <a:lstStyle/>
                    <a:p>
                      <a:endParaRPr lang="tr-TR" sz="1400"/>
                    </a:p>
                  </a:txBody>
                  <a:tcPr/>
                </a:tc>
                <a:tc>
                  <a:txBody>
                    <a:bodyPr/>
                    <a:lstStyle/>
                    <a:p>
                      <a:endParaRPr lang="tr-TR" sz="1400" dirty="0"/>
                    </a:p>
                  </a:txBody>
                  <a:tcPr/>
                </a:tc>
                <a:tc>
                  <a:txBody>
                    <a:bodyPr/>
                    <a:lstStyle/>
                    <a:p>
                      <a:endParaRPr lang="tr-TR" sz="1400"/>
                    </a:p>
                  </a:txBody>
                  <a:tcPr/>
                </a:tc>
                <a:tc>
                  <a:txBody>
                    <a:bodyPr/>
                    <a:lstStyle/>
                    <a:p>
                      <a:endParaRPr lang="tr-TR" sz="1400"/>
                    </a:p>
                  </a:txBody>
                  <a:tcPr/>
                </a:tc>
              </a:tr>
              <a:tr h="370840">
                <a:tc>
                  <a:txBody>
                    <a:bodyPr/>
                    <a:lstStyle/>
                    <a:p>
                      <a:r>
                        <a:rPr lang="tr-TR" sz="1400" dirty="0" smtClean="0"/>
                        <a:t>Yarın</a:t>
                      </a:r>
                      <a:r>
                        <a:rPr lang="tr-TR" sz="1400" baseline="0" dirty="0" smtClean="0"/>
                        <a:t> için      gerekli olan   özel            materyaller</a:t>
                      </a:r>
                      <a:endParaRPr lang="tr-TR" sz="1400" dirty="0"/>
                    </a:p>
                  </a:txBody>
                  <a:tcPr/>
                </a:tc>
                <a:tc>
                  <a:txBody>
                    <a:bodyPr/>
                    <a:lstStyle/>
                    <a:p>
                      <a:endParaRPr lang="tr-TR" sz="1400"/>
                    </a:p>
                  </a:txBody>
                  <a:tcPr/>
                </a:tc>
                <a:tc>
                  <a:txBody>
                    <a:bodyPr/>
                    <a:lstStyle/>
                    <a:p>
                      <a:endParaRPr lang="tr-TR" sz="1400"/>
                    </a:p>
                  </a:txBody>
                  <a:tcPr/>
                </a:tc>
                <a:tc>
                  <a:txBody>
                    <a:bodyPr/>
                    <a:lstStyle/>
                    <a:p>
                      <a:endParaRPr lang="tr-TR" sz="1400" dirty="0"/>
                    </a:p>
                  </a:txBody>
                  <a:tcPr/>
                </a:tc>
                <a:tc>
                  <a:txBody>
                    <a:bodyPr/>
                    <a:lstStyle/>
                    <a:p>
                      <a:endParaRPr lang="tr-TR" sz="1400"/>
                    </a:p>
                  </a:txBody>
                  <a:tcPr/>
                </a:tc>
              </a:tr>
              <a:tr h="370840">
                <a:tc>
                  <a:txBody>
                    <a:bodyPr/>
                    <a:lstStyle/>
                    <a:p>
                      <a:r>
                        <a:rPr lang="tr-TR" sz="1400" dirty="0" smtClean="0"/>
                        <a:t>Öğretmenin   notu</a:t>
                      </a:r>
                      <a:endParaRPr lang="tr-TR" sz="1400" dirty="0"/>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dirty="0"/>
                    </a:p>
                  </a:txBody>
                  <a:tcPr/>
                </a:tc>
              </a:tr>
            </a:tbl>
          </a:graphicData>
        </a:graphic>
      </p:graphicFrame>
    </p:spTree>
    <p:extLst>
      <p:ext uri="{BB962C8B-B14F-4D97-AF65-F5344CB8AC3E}">
        <p14:creationId xmlns:p14="http://schemas.microsoft.com/office/powerpoint/2010/main" val="598924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karı Ok 5"/>
          <p:cNvSpPr/>
          <p:nvPr/>
        </p:nvSpPr>
        <p:spPr>
          <a:xfrm>
            <a:off x="2555776" y="22404"/>
            <a:ext cx="3960440" cy="5020022"/>
          </a:xfrm>
          <a:prstGeom prst="upArrow">
            <a:avLst/>
          </a:prstGeom>
          <a:solidFill>
            <a:srgbClr val="FF3300"/>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7" name="Metin kutusu 6"/>
          <p:cNvSpPr txBox="1"/>
          <p:nvPr/>
        </p:nvSpPr>
        <p:spPr>
          <a:xfrm>
            <a:off x="3563888" y="4457651"/>
            <a:ext cx="1944216" cy="584775"/>
          </a:xfrm>
          <a:prstGeom prst="rect">
            <a:avLst/>
          </a:prstGeom>
          <a:solidFill>
            <a:schemeClr val="accent1">
              <a:lumMod val="40000"/>
              <a:lumOff val="60000"/>
            </a:schemeClr>
          </a:solidFill>
        </p:spPr>
        <p:txBody>
          <a:bodyPr wrap="square" rtlCol="0">
            <a:spAutoFit/>
          </a:bodyPr>
          <a:lstStyle/>
          <a:p>
            <a:r>
              <a:rPr lang="tr-TR" sz="1600" dirty="0" smtClean="0"/>
              <a:t>Yönergeyi  dikkatli bir şekilde oku</a:t>
            </a:r>
            <a:endParaRPr lang="tr-TR" sz="1600" dirty="0"/>
          </a:p>
        </p:txBody>
      </p:sp>
      <p:sp>
        <p:nvSpPr>
          <p:cNvPr id="8" name="Metin kutusu 7"/>
          <p:cNvSpPr txBox="1"/>
          <p:nvPr/>
        </p:nvSpPr>
        <p:spPr>
          <a:xfrm>
            <a:off x="3563888" y="3626654"/>
            <a:ext cx="1944216" cy="830997"/>
          </a:xfrm>
          <a:prstGeom prst="rect">
            <a:avLst/>
          </a:prstGeom>
          <a:solidFill>
            <a:schemeClr val="accent2">
              <a:lumMod val="60000"/>
              <a:lumOff val="40000"/>
            </a:schemeClr>
          </a:solidFill>
        </p:spPr>
        <p:txBody>
          <a:bodyPr wrap="square" rtlCol="0">
            <a:spAutoFit/>
          </a:bodyPr>
          <a:lstStyle/>
          <a:p>
            <a:r>
              <a:rPr lang="tr-TR" sz="1600" dirty="0" smtClean="0"/>
              <a:t>Cevaplamaya      başlamadan önce  tüm materyali oku</a:t>
            </a:r>
            <a:endParaRPr lang="tr-TR" sz="1600" dirty="0"/>
          </a:p>
        </p:txBody>
      </p:sp>
      <p:sp>
        <p:nvSpPr>
          <p:cNvPr id="9" name="Metin kutusu 8"/>
          <p:cNvSpPr txBox="1"/>
          <p:nvPr/>
        </p:nvSpPr>
        <p:spPr>
          <a:xfrm>
            <a:off x="3563888" y="3294565"/>
            <a:ext cx="1944216" cy="338554"/>
          </a:xfrm>
          <a:prstGeom prst="rect">
            <a:avLst/>
          </a:prstGeom>
          <a:solidFill>
            <a:srgbClr val="FFFF66"/>
          </a:solidFill>
        </p:spPr>
        <p:txBody>
          <a:bodyPr wrap="square" rtlCol="0">
            <a:spAutoFit/>
          </a:bodyPr>
          <a:lstStyle/>
          <a:p>
            <a:r>
              <a:rPr lang="tr-TR" sz="1600" dirty="0" smtClean="0"/>
              <a:t>İstenen şeyi yap</a:t>
            </a:r>
            <a:endParaRPr lang="tr-TR" sz="1600" dirty="0"/>
          </a:p>
        </p:txBody>
      </p:sp>
      <p:sp>
        <p:nvSpPr>
          <p:cNvPr id="10" name="Metin kutusu 9"/>
          <p:cNvSpPr txBox="1"/>
          <p:nvPr/>
        </p:nvSpPr>
        <p:spPr>
          <a:xfrm>
            <a:off x="3563888" y="2749491"/>
            <a:ext cx="1944216" cy="584775"/>
          </a:xfrm>
          <a:prstGeom prst="rect">
            <a:avLst/>
          </a:prstGeom>
          <a:solidFill>
            <a:schemeClr val="accent3">
              <a:lumMod val="60000"/>
              <a:lumOff val="40000"/>
            </a:schemeClr>
          </a:solidFill>
        </p:spPr>
        <p:txBody>
          <a:bodyPr wrap="square" rtlCol="0">
            <a:spAutoFit/>
          </a:bodyPr>
          <a:lstStyle/>
          <a:p>
            <a:r>
              <a:rPr lang="tr-TR" sz="1600" dirty="0" smtClean="0"/>
              <a:t>Yaptığın şeyi        kontrol et</a:t>
            </a:r>
            <a:endParaRPr lang="tr-TR" sz="1600" dirty="0"/>
          </a:p>
        </p:txBody>
      </p:sp>
      <p:sp>
        <p:nvSpPr>
          <p:cNvPr id="11" name="Metin kutusu 10"/>
          <p:cNvSpPr txBox="1"/>
          <p:nvPr/>
        </p:nvSpPr>
        <p:spPr>
          <a:xfrm>
            <a:off x="3563888" y="2157343"/>
            <a:ext cx="1944216" cy="584775"/>
          </a:xfrm>
          <a:prstGeom prst="rect">
            <a:avLst/>
          </a:prstGeom>
          <a:solidFill>
            <a:srgbClr val="F181E1"/>
          </a:solidFill>
        </p:spPr>
        <p:txBody>
          <a:bodyPr wrap="square" rtlCol="0">
            <a:spAutoFit/>
          </a:bodyPr>
          <a:lstStyle/>
          <a:p>
            <a:r>
              <a:rPr lang="tr-TR" sz="1600" dirty="0" smtClean="0"/>
              <a:t>Yaptığın şeyi        değerlendir</a:t>
            </a:r>
            <a:endParaRPr lang="tr-TR" sz="1600" dirty="0"/>
          </a:p>
        </p:txBody>
      </p:sp>
      <p:sp>
        <p:nvSpPr>
          <p:cNvPr id="12" name="4 Dikdörtgen"/>
          <p:cNvSpPr/>
          <p:nvPr/>
        </p:nvSpPr>
        <p:spPr>
          <a:xfrm>
            <a:off x="6505406" y="2157343"/>
            <a:ext cx="2304256" cy="1569660"/>
          </a:xfrm>
          <a:prstGeom prst="rect">
            <a:avLst/>
          </a:prstGeom>
        </p:spPr>
        <p:txBody>
          <a:bodyPr wrap="square">
            <a:spAutoFit/>
          </a:bodyPr>
          <a:lstStyle/>
          <a:p>
            <a:pPr lvl="0" latinLnBrk="0">
              <a:defRPr/>
            </a:pPr>
            <a:r>
              <a:rPr lang="tr-TR" sz="2400" kern="0" dirty="0" smtClean="0"/>
              <a:t>Ödev ve etkinlik</a:t>
            </a:r>
          </a:p>
          <a:p>
            <a:pPr lvl="0" latinLnBrk="0">
              <a:defRPr/>
            </a:pPr>
            <a:r>
              <a:rPr lang="tr-TR" sz="2400" kern="0" dirty="0"/>
              <a:t>ö</a:t>
            </a:r>
            <a:r>
              <a:rPr lang="tr-TR" sz="2400" kern="0" dirty="0" smtClean="0"/>
              <a:t>z-takip çizelgesi</a:t>
            </a:r>
            <a:endParaRPr lang="en-US" sz="2400" kern="0" dirty="0"/>
          </a:p>
        </p:txBody>
      </p:sp>
    </p:spTree>
    <p:extLst>
      <p:ext uri="{BB962C8B-B14F-4D97-AF65-F5344CB8AC3E}">
        <p14:creationId xmlns:p14="http://schemas.microsoft.com/office/powerpoint/2010/main" val="1459717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27323" t="59919" r="39803" b="16783"/>
          <a:stretch/>
        </p:blipFill>
        <p:spPr>
          <a:xfrm>
            <a:off x="1675761" y="2456656"/>
            <a:ext cx="7153082" cy="2195461"/>
          </a:xfrm>
          <a:prstGeom prst="rect">
            <a:avLst/>
          </a:prstGeom>
        </p:spPr>
      </p:pic>
      <p:sp>
        <p:nvSpPr>
          <p:cNvPr id="4" name="4 Dikdörtgen"/>
          <p:cNvSpPr/>
          <p:nvPr/>
        </p:nvSpPr>
        <p:spPr>
          <a:xfrm>
            <a:off x="2051720" y="627534"/>
            <a:ext cx="7272808" cy="646331"/>
          </a:xfrm>
          <a:prstGeom prst="rect">
            <a:avLst/>
          </a:prstGeom>
        </p:spPr>
        <p:txBody>
          <a:bodyPr wrap="square">
            <a:spAutoFit/>
          </a:bodyPr>
          <a:lstStyle/>
          <a:p>
            <a:pPr lvl="0" latinLnBrk="0">
              <a:defRPr/>
            </a:pPr>
            <a:r>
              <a:rPr lang="tr-TR" kern="0" dirty="0" smtClean="0"/>
              <a:t>Duygu değerlendirme kartlarının kullanımı:</a:t>
            </a:r>
          </a:p>
          <a:p>
            <a:pPr lvl="0" latinLnBrk="0">
              <a:defRPr/>
            </a:pPr>
            <a:r>
              <a:rPr lang="tr-TR" kern="0" dirty="0" smtClean="0"/>
              <a:t>Davranışları düzenleme ve duygu farkındalığı için kullanılabilir</a:t>
            </a:r>
          </a:p>
        </p:txBody>
      </p:sp>
      <p:sp>
        <p:nvSpPr>
          <p:cNvPr id="6" name="4 Dikdörtgen"/>
          <p:cNvSpPr/>
          <p:nvPr/>
        </p:nvSpPr>
        <p:spPr>
          <a:xfrm>
            <a:off x="3239852" y="2050846"/>
            <a:ext cx="1368152" cy="307777"/>
          </a:xfrm>
          <a:prstGeom prst="rect">
            <a:avLst/>
          </a:prstGeom>
        </p:spPr>
        <p:txBody>
          <a:bodyPr wrap="square">
            <a:spAutoFit/>
          </a:bodyPr>
          <a:lstStyle/>
          <a:p>
            <a:pPr lvl="0" latinLnBrk="0">
              <a:defRPr/>
            </a:pPr>
            <a:r>
              <a:rPr lang="tr-TR" sz="1400" kern="0" dirty="0" smtClean="0"/>
              <a:t>Mutluyum</a:t>
            </a:r>
          </a:p>
        </p:txBody>
      </p:sp>
      <p:sp>
        <p:nvSpPr>
          <p:cNvPr id="7" name="4 Dikdörtgen"/>
          <p:cNvSpPr/>
          <p:nvPr/>
        </p:nvSpPr>
        <p:spPr>
          <a:xfrm>
            <a:off x="1871700" y="1906996"/>
            <a:ext cx="1368152" cy="523220"/>
          </a:xfrm>
          <a:prstGeom prst="rect">
            <a:avLst/>
          </a:prstGeom>
        </p:spPr>
        <p:txBody>
          <a:bodyPr wrap="square">
            <a:spAutoFit/>
          </a:bodyPr>
          <a:lstStyle/>
          <a:p>
            <a:pPr lvl="0" latinLnBrk="0">
              <a:defRPr/>
            </a:pPr>
            <a:r>
              <a:rPr lang="tr-TR" sz="1400" kern="0" dirty="0" smtClean="0"/>
              <a:t>Çok mutluyum</a:t>
            </a:r>
          </a:p>
        </p:txBody>
      </p:sp>
      <p:sp>
        <p:nvSpPr>
          <p:cNvPr id="8" name="4 Dikdörtgen"/>
          <p:cNvSpPr/>
          <p:nvPr/>
        </p:nvSpPr>
        <p:spPr>
          <a:xfrm>
            <a:off x="4616957" y="1863059"/>
            <a:ext cx="1368152" cy="523220"/>
          </a:xfrm>
          <a:prstGeom prst="rect">
            <a:avLst/>
          </a:prstGeom>
        </p:spPr>
        <p:txBody>
          <a:bodyPr wrap="square">
            <a:spAutoFit/>
          </a:bodyPr>
          <a:lstStyle/>
          <a:p>
            <a:pPr lvl="0" latinLnBrk="0">
              <a:defRPr/>
            </a:pPr>
            <a:r>
              <a:rPr lang="tr-TR" sz="1400" kern="0" dirty="0" smtClean="0"/>
              <a:t>Biraz mutluyum</a:t>
            </a:r>
          </a:p>
        </p:txBody>
      </p:sp>
      <p:sp>
        <p:nvSpPr>
          <p:cNvPr id="9" name="4 Dikdörtgen"/>
          <p:cNvSpPr/>
          <p:nvPr/>
        </p:nvSpPr>
        <p:spPr>
          <a:xfrm>
            <a:off x="5996660" y="1887915"/>
            <a:ext cx="1368152" cy="523220"/>
          </a:xfrm>
          <a:prstGeom prst="rect">
            <a:avLst/>
          </a:prstGeom>
        </p:spPr>
        <p:txBody>
          <a:bodyPr wrap="square">
            <a:spAutoFit/>
          </a:bodyPr>
          <a:lstStyle/>
          <a:p>
            <a:pPr lvl="0" latinLnBrk="0">
              <a:defRPr/>
            </a:pPr>
            <a:r>
              <a:rPr lang="tr-TR" sz="1400" kern="0" dirty="0" smtClean="0"/>
              <a:t>Çok mutlu değilim</a:t>
            </a:r>
          </a:p>
        </p:txBody>
      </p:sp>
      <p:sp>
        <p:nvSpPr>
          <p:cNvPr id="10" name="4 Dikdörtgen"/>
          <p:cNvSpPr/>
          <p:nvPr/>
        </p:nvSpPr>
        <p:spPr>
          <a:xfrm>
            <a:off x="7376363" y="1863059"/>
            <a:ext cx="1368152" cy="523220"/>
          </a:xfrm>
          <a:prstGeom prst="rect">
            <a:avLst/>
          </a:prstGeom>
        </p:spPr>
        <p:txBody>
          <a:bodyPr wrap="square">
            <a:spAutoFit/>
          </a:bodyPr>
          <a:lstStyle/>
          <a:p>
            <a:pPr lvl="0" latinLnBrk="0">
              <a:defRPr/>
            </a:pPr>
            <a:r>
              <a:rPr lang="tr-TR" sz="1400" kern="0" dirty="0" smtClean="0"/>
              <a:t>Hiç mutlu değilim</a:t>
            </a:r>
          </a:p>
        </p:txBody>
      </p:sp>
    </p:spTree>
    <p:extLst>
      <p:ext uri="{BB962C8B-B14F-4D97-AF65-F5344CB8AC3E}">
        <p14:creationId xmlns:p14="http://schemas.microsoft.com/office/powerpoint/2010/main" val="1082795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9712" y="1059582"/>
            <a:ext cx="6246440" cy="923330"/>
          </a:xfrm>
          <a:prstGeom prst="rect">
            <a:avLst/>
          </a:prstGeom>
        </p:spPr>
        <p:txBody>
          <a:bodyPr wrap="square">
            <a:spAutoFit/>
          </a:bodyPr>
          <a:lstStyle/>
          <a:p>
            <a:pPr marL="285750" lvl="0" indent="-285750" algn="just" latinLnBrk="0">
              <a:buFont typeface="Arial" panose="020B0604020202020204" pitchFamily="34" charset="0"/>
              <a:buChar char="•"/>
              <a:defRPr/>
            </a:pPr>
            <a:r>
              <a:rPr lang="tr-TR" kern="0" dirty="0" smtClean="0"/>
              <a:t>Çocuğunuzun ihtiyaç duyduğu anlarda durup dinlenmesine, oyun oynayarak enerjisini atmasına izin verin. </a:t>
            </a:r>
            <a:endParaRPr lang="tr-TR" kern="0" dirty="0"/>
          </a:p>
        </p:txBody>
      </p:sp>
      <p:pic>
        <p:nvPicPr>
          <p:cNvPr id="20482" name="Picture 2" descr="Take a rest – Xiaoli Z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995686"/>
            <a:ext cx="2630958" cy="263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411760" y="1203598"/>
            <a:ext cx="6246440" cy="2308324"/>
          </a:xfrm>
          <a:prstGeom prst="rect">
            <a:avLst/>
          </a:prstGeom>
        </p:spPr>
        <p:txBody>
          <a:bodyPr wrap="square">
            <a:spAutoFit/>
          </a:bodyPr>
          <a:lstStyle/>
          <a:p>
            <a:pPr lvl="0" algn="just" latinLnBrk="0">
              <a:defRPr/>
            </a:pPr>
            <a:r>
              <a:rPr lang="tr-TR" kern="0" dirty="0" smtClean="0"/>
              <a:t>Görsel destekleri kullanırken çocuğun dikkatini çekmek için:</a:t>
            </a:r>
          </a:p>
          <a:p>
            <a:pPr lvl="0" algn="just" latinLnBrk="0">
              <a:defRPr/>
            </a:pPr>
            <a:endParaRPr lang="tr-TR" kern="0" dirty="0"/>
          </a:p>
          <a:p>
            <a:pPr lvl="0" algn="just" latinLnBrk="0">
              <a:defRPr/>
            </a:pPr>
            <a:r>
              <a:rPr lang="tr-TR" kern="0" dirty="0" smtClean="0"/>
              <a:t>Bak!</a:t>
            </a:r>
          </a:p>
          <a:p>
            <a:pPr lvl="0" algn="just" latinLnBrk="0">
              <a:defRPr/>
            </a:pPr>
            <a:r>
              <a:rPr lang="tr-TR" kern="0" dirty="0" smtClean="0"/>
              <a:t>Dikkatli ol!</a:t>
            </a:r>
          </a:p>
          <a:p>
            <a:pPr lvl="0" algn="just" latinLnBrk="0">
              <a:defRPr/>
            </a:pPr>
            <a:r>
              <a:rPr lang="tr-TR" kern="0" dirty="0" smtClean="0"/>
              <a:t>Dinle!</a:t>
            </a:r>
          </a:p>
          <a:p>
            <a:pPr lvl="0" algn="just" latinLnBrk="0">
              <a:defRPr/>
            </a:pPr>
            <a:endParaRPr lang="tr-TR" kern="0" dirty="0"/>
          </a:p>
          <a:p>
            <a:pPr lvl="0" algn="just" latinLnBrk="0">
              <a:defRPr/>
            </a:pPr>
            <a:r>
              <a:rPr lang="tr-TR" kern="0" dirty="0" smtClean="0"/>
              <a:t>Şeklinde hatırlatmalar yapabilirsiniz. </a:t>
            </a:r>
            <a:endParaRPr lang="tr-TR" kern="0" dirty="0"/>
          </a:p>
        </p:txBody>
      </p:sp>
      <p:pic>
        <p:nvPicPr>
          <p:cNvPr id="5124" name="Picture 4" descr="Tattoo - Listen – Personal Pep T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923678"/>
            <a:ext cx="2469449" cy="247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417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763688" y="1131590"/>
            <a:ext cx="7056784" cy="2246769"/>
          </a:xfrm>
          <a:prstGeom prst="rect">
            <a:avLst/>
          </a:prstGeom>
        </p:spPr>
        <p:txBody>
          <a:bodyPr wrap="square">
            <a:spAutoFit/>
          </a:bodyPr>
          <a:lstStyle/>
          <a:p>
            <a:pPr marL="342900" lvl="0" indent="-342900" algn="just" latinLnBrk="0">
              <a:buFont typeface="Arial" panose="020B0604020202020204" pitchFamily="34" charset="0"/>
              <a:buChar char="•"/>
              <a:defRPr/>
            </a:pPr>
            <a:r>
              <a:rPr lang="tr-TR" sz="2000" kern="0" dirty="0" smtClean="0"/>
              <a:t>Becerilerin gerçek anlamda kazanımının sağlanması için üzerinde uzun süre çalışılmalıdır. </a:t>
            </a:r>
          </a:p>
          <a:p>
            <a:pPr marL="342900" lvl="0" indent="-342900" algn="just" latinLnBrk="0">
              <a:buFont typeface="Arial" panose="020B0604020202020204" pitchFamily="34" charset="0"/>
              <a:buChar char="•"/>
              <a:defRPr/>
            </a:pPr>
            <a:r>
              <a:rPr lang="tr-TR" sz="2000" kern="0" dirty="0" smtClean="0"/>
              <a:t>Görsel destekler, beceri çocuğunuz tarafından içselleştirilene ve her ortamda kullanılana kadar çalışılmalıdır. </a:t>
            </a:r>
          </a:p>
          <a:p>
            <a:pPr marL="342900" lvl="0" indent="-342900" algn="just" latinLnBrk="0">
              <a:buFont typeface="Arial" panose="020B0604020202020204" pitchFamily="34" charset="0"/>
              <a:buChar char="•"/>
              <a:defRPr/>
            </a:pPr>
            <a:r>
              <a:rPr lang="tr-TR" sz="2000" kern="0" dirty="0" smtClean="0"/>
              <a:t>Yeni bir aşamaya geçince görsel destekler de değiştirilmelidir. </a:t>
            </a:r>
            <a:endParaRPr lang="tr-TR" sz="2000" kern="0" dirty="0"/>
          </a:p>
        </p:txBody>
      </p:sp>
    </p:spTree>
    <p:extLst>
      <p:ext uri="{BB962C8B-B14F-4D97-AF65-F5344CB8AC3E}">
        <p14:creationId xmlns:p14="http://schemas.microsoft.com/office/powerpoint/2010/main" val="275825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835696" y="987574"/>
            <a:ext cx="7056784" cy="1015663"/>
          </a:xfrm>
          <a:prstGeom prst="rect">
            <a:avLst/>
          </a:prstGeom>
        </p:spPr>
        <p:txBody>
          <a:bodyPr wrap="square">
            <a:spAutoFit/>
          </a:bodyPr>
          <a:lstStyle/>
          <a:p>
            <a:pPr marL="342900" lvl="0" indent="-342900" algn="just" latinLnBrk="0">
              <a:buFont typeface="Arial" panose="020B0604020202020204" pitchFamily="34" charset="0"/>
              <a:buChar char="•"/>
              <a:defRPr/>
            </a:pPr>
            <a:r>
              <a:rPr lang="tr-TR" sz="2000" kern="0" dirty="0" smtClean="0"/>
              <a:t>Çocuğunuzu en çok nelerin motive ettiğinin farkında olmanız çok önemlidir. </a:t>
            </a:r>
          </a:p>
          <a:p>
            <a:pPr lvl="0" algn="just" latinLnBrk="0">
              <a:defRPr/>
            </a:pPr>
            <a:endParaRPr lang="tr-TR" sz="2000" kern="0" dirty="0"/>
          </a:p>
        </p:txBody>
      </p:sp>
      <p:pic>
        <p:nvPicPr>
          <p:cNvPr id="11266" name="Picture 2" descr="Motivasy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355726"/>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2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691680" y="699542"/>
            <a:ext cx="7056784" cy="2554545"/>
          </a:xfrm>
          <a:prstGeom prst="rect">
            <a:avLst/>
          </a:prstGeom>
        </p:spPr>
        <p:txBody>
          <a:bodyPr wrap="square">
            <a:spAutoFit/>
          </a:bodyPr>
          <a:lstStyle/>
          <a:p>
            <a:pPr marL="342900" lvl="0" indent="-342900" algn="just" latinLnBrk="0">
              <a:buFont typeface="Arial" panose="020B0604020202020204" pitchFamily="34" charset="0"/>
              <a:buChar char="•"/>
              <a:defRPr/>
            </a:pPr>
            <a:r>
              <a:rPr lang="tr-TR" sz="2000" kern="0" dirty="0" smtClean="0"/>
              <a:t>Ödül </a:t>
            </a:r>
            <a:r>
              <a:rPr lang="tr-TR" sz="2000" b="1" kern="0" dirty="0" smtClean="0">
                <a:solidFill>
                  <a:srgbClr val="FF0000"/>
                </a:solidFill>
              </a:rPr>
              <a:t>davranışın gerçekleştiği anda </a:t>
            </a:r>
            <a:r>
              <a:rPr lang="tr-TR" sz="2000" kern="0" dirty="0" smtClean="0"/>
              <a:t>verilmelidir.</a:t>
            </a:r>
          </a:p>
          <a:p>
            <a:pPr lvl="0" algn="just" latinLnBrk="0">
              <a:defRPr/>
            </a:pPr>
            <a:endParaRPr lang="tr-TR" sz="2000" kern="0" dirty="0"/>
          </a:p>
          <a:p>
            <a:pPr lvl="0" algn="just" latinLnBrk="0">
              <a:defRPr/>
            </a:pPr>
            <a:r>
              <a:rPr lang="tr-TR" sz="2000" kern="0" dirty="0" smtClean="0"/>
              <a:t>Ödül verirken yapılan </a:t>
            </a:r>
            <a:r>
              <a:rPr lang="tr-TR" sz="2000" b="1" kern="0" dirty="0" smtClean="0"/>
              <a:t>hatalar</a:t>
            </a:r>
            <a:r>
              <a:rPr lang="tr-TR" sz="2000" kern="0" dirty="0" smtClean="0"/>
              <a:t>:</a:t>
            </a:r>
          </a:p>
          <a:p>
            <a:pPr marL="342900" lvl="0" indent="-342900" algn="just" latinLnBrk="0">
              <a:buFont typeface="Arial" panose="020B0604020202020204" pitchFamily="34" charset="0"/>
              <a:buChar char="•"/>
              <a:defRPr/>
            </a:pPr>
            <a:r>
              <a:rPr lang="tr-TR" sz="2000" kern="0" dirty="0" smtClean="0"/>
              <a:t>Davranış tam olarak gerçekleşmeden önce pekiştirmek</a:t>
            </a:r>
          </a:p>
          <a:p>
            <a:pPr marL="342900" lvl="0" indent="-342900" algn="just" latinLnBrk="0">
              <a:buFont typeface="Arial" panose="020B0604020202020204" pitchFamily="34" charset="0"/>
              <a:buChar char="•"/>
              <a:defRPr/>
            </a:pPr>
            <a:r>
              <a:rPr lang="tr-TR" sz="2000" kern="0" dirty="0" smtClean="0"/>
              <a:t>Davranışı durdurmak için ödül sözü vermek</a:t>
            </a:r>
          </a:p>
          <a:p>
            <a:pPr marL="342900" lvl="0" indent="-342900" algn="just" latinLnBrk="0">
              <a:buFont typeface="Arial" panose="020B0604020202020204" pitchFamily="34" charset="0"/>
              <a:buChar char="•"/>
              <a:defRPr/>
            </a:pPr>
            <a:r>
              <a:rPr lang="tr-TR" sz="2000" kern="0" dirty="0" smtClean="0"/>
              <a:t>Belirsiz takdir: Aferin Ayşe</a:t>
            </a:r>
          </a:p>
          <a:p>
            <a:pPr marL="342900" lvl="0" indent="-342900" algn="just" latinLnBrk="0">
              <a:buFont typeface="Arial" panose="020B0604020202020204" pitchFamily="34" charset="0"/>
              <a:buChar char="•"/>
              <a:defRPr/>
            </a:pPr>
            <a:endParaRPr lang="tr-TR" sz="2000" kern="0" dirty="0" smtClean="0"/>
          </a:p>
          <a:p>
            <a:pPr lvl="0" algn="just" latinLnBrk="0">
              <a:defRPr/>
            </a:pPr>
            <a:endParaRPr lang="tr-TR" sz="2000" kern="0" dirty="0"/>
          </a:p>
        </p:txBody>
      </p:sp>
      <p:pic>
        <p:nvPicPr>
          <p:cNvPr id="13314" name="Picture 2" descr="Eğitimcilere Yeni Kariyer Ödüllendirme Sistemi - Eğit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571750"/>
            <a:ext cx="3984377" cy="220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036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051720" y="1707654"/>
            <a:ext cx="3744416" cy="2862322"/>
          </a:xfrm>
          <a:prstGeom prst="rect">
            <a:avLst/>
          </a:prstGeom>
        </p:spPr>
        <p:txBody>
          <a:bodyPr wrap="square">
            <a:spAutoFit/>
          </a:bodyPr>
          <a:lstStyle/>
          <a:p>
            <a:pPr marL="285750" lvl="0" indent="-285750" latinLnBrk="0">
              <a:buFont typeface="Arial" panose="020B0604020202020204" pitchFamily="34" charset="0"/>
              <a:buChar char="•"/>
              <a:defRPr/>
            </a:pPr>
            <a:r>
              <a:rPr lang="tr-TR" kern="0" dirty="0" smtClean="0"/>
              <a:t>Küçük adımlarla ilerleyin. Yapılacak olan işleri ve ödevleri küçük parçalara bölün. Her parça için ayrı ayrı talimat verin ve bitirmesi için yeterli zaman tanıyın. </a:t>
            </a:r>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en-US" kern="0" dirty="0"/>
          </a:p>
        </p:txBody>
      </p:sp>
      <p:pic>
        <p:nvPicPr>
          <p:cNvPr id="18434" name="Picture 2" descr="4 Reasons Small Steps Have Big Impact | Flow-Dynam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99542"/>
            <a:ext cx="30289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769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051720" y="1491630"/>
            <a:ext cx="6513186" cy="1785104"/>
          </a:xfrm>
          <a:prstGeom prst="rect">
            <a:avLst/>
          </a:prstGeom>
        </p:spPr>
        <p:txBody>
          <a:bodyPr wrap="square">
            <a:spAutoFit/>
          </a:bodyPr>
          <a:lstStyle/>
          <a:p>
            <a:pPr lvl="0" latinLnBrk="0">
              <a:defRPr/>
            </a:pPr>
            <a:r>
              <a:rPr lang="tr-TR" sz="1600" kern="0" dirty="0" smtClean="0"/>
              <a:t>Çocuk;</a:t>
            </a:r>
          </a:p>
          <a:p>
            <a:pPr marL="285750" lvl="0" indent="-285750" latinLnBrk="0">
              <a:buFont typeface="Arial" panose="020B0604020202020204" pitchFamily="34" charset="0"/>
              <a:buChar char="•"/>
              <a:defRPr/>
            </a:pPr>
            <a:r>
              <a:rPr lang="tr-TR" sz="1600" kern="0" dirty="0" smtClean="0"/>
              <a:t>İhtiyaçlarını ve rahatsızlıkları etkili bir şekilde ifade edemediğinde</a:t>
            </a:r>
          </a:p>
          <a:p>
            <a:pPr marL="285750" lvl="0" indent="-285750" latinLnBrk="0">
              <a:buFont typeface="Arial" panose="020B0604020202020204" pitchFamily="34" charset="0"/>
              <a:buChar char="•"/>
              <a:defRPr/>
            </a:pPr>
            <a:r>
              <a:rPr lang="tr-TR" sz="1600" kern="0" dirty="0" smtClean="0"/>
              <a:t>İstekleri yanlış anlaşıldığında</a:t>
            </a:r>
          </a:p>
          <a:p>
            <a:pPr marL="285750" lvl="0" indent="-285750" latinLnBrk="0">
              <a:buFont typeface="Arial" panose="020B0604020202020204" pitchFamily="34" charset="0"/>
              <a:buChar char="•"/>
              <a:defRPr/>
            </a:pPr>
            <a:r>
              <a:rPr lang="tr-TR" sz="1600" kern="0" dirty="0" smtClean="0"/>
              <a:t>Rutin dışı ve tahmin edilemez olaylar oluştuğunda </a:t>
            </a:r>
          </a:p>
          <a:p>
            <a:pPr marL="285750" lvl="0" indent="-285750" latinLnBrk="0">
              <a:buFont typeface="Arial" panose="020B0604020202020204" pitchFamily="34" charset="0"/>
              <a:buChar char="•"/>
              <a:defRPr/>
            </a:pPr>
            <a:r>
              <a:rPr lang="tr-TR" sz="1600" kern="0" dirty="0" smtClean="0"/>
              <a:t>Başarısızlık ve hayal kırıklığıyla baş edemediğinde davranış problemleri gösterebilir. </a:t>
            </a:r>
          </a:p>
          <a:p>
            <a:pPr marL="285750" lvl="0" indent="-285750" latinLnBrk="0">
              <a:buFont typeface="Arial" panose="020B0604020202020204" pitchFamily="34" charset="0"/>
              <a:buChar char="•"/>
              <a:defRPr/>
            </a:pPr>
            <a:endParaRPr lang="tr-TR" sz="1400" kern="0" dirty="0"/>
          </a:p>
        </p:txBody>
      </p:sp>
      <p:sp>
        <p:nvSpPr>
          <p:cNvPr id="3" name="4 Dikdörtgen"/>
          <p:cNvSpPr/>
          <p:nvPr/>
        </p:nvSpPr>
        <p:spPr>
          <a:xfrm>
            <a:off x="1835696" y="324406"/>
            <a:ext cx="6585194"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PROBLEM DAVRANIŞLAR NEDEN OLUŞUR</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9218" name="Picture 2" descr="Alemdağ Özel Eğitim ve Rehabilitasyon Merkezi: Çocuklarda Problem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468"/>
          <a:stretch/>
        </p:blipFill>
        <p:spPr bwMode="auto">
          <a:xfrm>
            <a:off x="6444208" y="3075806"/>
            <a:ext cx="2192688"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4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835696" y="915566"/>
            <a:ext cx="6096000" cy="1569660"/>
          </a:xfrm>
          <a:prstGeom prst="rect">
            <a:avLst/>
          </a:prstGeom>
        </p:spPr>
        <p:txBody>
          <a:bodyPr>
            <a:spAutoFit/>
          </a:bodyPr>
          <a:lstStyle/>
          <a:p>
            <a:pPr marL="285750" lvl="0" indent="-285750" algn="just" latinLnBrk="0">
              <a:buFont typeface="Arial" panose="020B0604020202020204" pitchFamily="34" charset="0"/>
              <a:buChar char="•"/>
              <a:defRPr/>
            </a:pPr>
            <a:r>
              <a:rPr lang="tr-TR" sz="1600" kern="0" dirty="0" smtClean="0"/>
              <a:t>Programda bir değişiklik olduğunda ya da yer değişikliği gerektiğinde önceden bilgilendirin.</a:t>
            </a:r>
          </a:p>
          <a:p>
            <a:pPr marL="285750" lvl="0" indent="-285750" algn="just" latinLnBrk="0">
              <a:buFont typeface="Arial" panose="020B0604020202020204" pitchFamily="34" charset="0"/>
              <a:buChar char="•"/>
              <a:defRPr/>
            </a:pPr>
            <a:endParaRPr lang="tr-TR" sz="1600" kern="0" dirty="0" smtClean="0"/>
          </a:p>
          <a:p>
            <a:pPr marL="285750" lvl="0" indent="-285750" algn="just" latinLnBrk="0">
              <a:buFont typeface="Arial" panose="020B0604020202020204" pitchFamily="34" charset="0"/>
              <a:buChar char="•"/>
              <a:defRPr/>
            </a:pPr>
            <a:endParaRPr lang="tr-TR" sz="1600" kern="0" dirty="0" smtClean="0"/>
          </a:p>
          <a:p>
            <a:pPr marL="285750" lvl="0" indent="-285750" algn="just" latinLnBrk="0">
              <a:buFont typeface="Arial" panose="020B0604020202020204" pitchFamily="34" charset="0"/>
              <a:buChar char="•"/>
              <a:defRPr/>
            </a:pPr>
            <a:endParaRPr lang="tr-TR" sz="1600" kern="0" dirty="0" smtClean="0"/>
          </a:p>
          <a:p>
            <a:pPr marL="285750" lvl="0" indent="-285750" algn="just" latinLnBrk="0">
              <a:buFont typeface="Arial" panose="020B0604020202020204" pitchFamily="34" charset="0"/>
              <a:buChar char="•"/>
              <a:defRPr/>
            </a:pPr>
            <a:endParaRPr lang="en-US" sz="1600" kern="0" dirty="0"/>
          </a:p>
        </p:txBody>
      </p:sp>
      <p:pic>
        <p:nvPicPr>
          <p:cNvPr id="19458" name="Picture 2" descr="Powerful Daily Routine Examples for a Healthy and High-Achieving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79662"/>
            <a:ext cx="5256584" cy="295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917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51720" y="843558"/>
            <a:ext cx="6246440" cy="2031325"/>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smtClean="0"/>
              <a:t>Çocuğunuza </a:t>
            </a:r>
            <a:r>
              <a:rPr lang="tr-TR" dirty="0"/>
              <a:t>kural koyunuz ve bu kuralları ona öğretiniz. Kurallar günlük yaşamı kolaylaştırmak amacıyla yapılan düzenlemelerdir. Çocuğunuz eğer bulunduğu ortamın kurallarını bilirse problemli davranış sergileme ihtimali düşecektir</a:t>
            </a:r>
            <a:r>
              <a:rPr lang="tr-TR" dirty="0" smtClean="0"/>
              <a:t>.</a:t>
            </a:r>
          </a:p>
          <a:p>
            <a:pPr marL="285750" indent="-285750" algn="just" latinLnBrk="0">
              <a:buFont typeface="Arial" panose="020B0604020202020204" pitchFamily="34" charset="0"/>
              <a:buChar char="•"/>
              <a:defRPr/>
            </a:pPr>
            <a:r>
              <a:rPr lang="tr-TR" kern="0" dirty="0"/>
              <a:t>Kuralları tutarlı bir şekilde uygulayınız.</a:t>
            </a:r>
          </a:p>
          <a:p>
            <a:pPr marL="285750" lvl="0" indent="-285750" algn="just" latinLnBrk="0">
              <a:buFont typeface="Arial" panose="020B0604020202020204" pitchFamily="34" charset="0"/>
              <a:buChar char="•"/>
              <a:defRPr/>
            </a:pPr>
            <a:endParaRPr lang="tr-TR" kern="0" dirty="0"/>
          </a:p>
        </p:txBody>
      </p:sp>
      <p:pic>
        <p:nvPicPr>
          <p:cNvPr id="21506" name="Picture 2" descr="Disiplin ve Sınır Koyma – İlk Geliş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715766"/>
            <a:ext cx="30861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698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07196" y="699542"/>
            <a:ext cx="6246440" cy="1477328"/>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smtClean="0"/>
              <a:t>Sözünüzde durunuz. Çocuğunuza «Şunu yaparsan arkasından bunu yapabilirsin.» gibi bir söz verdiğinizde mutlaka sözünüzde durunuz. Güven kaybı çok daha büyük sorunları beraberinde getirecektir. </a:t>
            </a:r>
            <a:endParaRPr lang="tr-TR" kern="0" dirty="0"/>
          </a:p>
          <a:p>
            <a:pPr marL="285750" lvl="0" indent="-285750" algn="just" latinLnBrk="0">
              <a:buFont typeface="Arial" panose="020B0604020202020204" pitchFamily="34" charset="0"/>
              <a:buChar char="•"/>
              <a:defRPr/>
            </a:pPr>
            <a:endParaRPr lang="tr-TR" kern="0" dirty="0"/>
          </a:p>
        </p:txBody>
      </p:sp>
      <p:pic>
        <p:nvPicPr>
          <p:cNvPr id="22530" name="Picture 2" descr="We Need to Trust Parents to Parent Their Child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427734"/>
            <a:ext cx="4805264" cy="251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340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411760" y="555526"/>
            <a:ext cx="6246440" cy="369332"/>
          </a:xfrm>
          <a:prstGeom prst="rect">
            <a:avLst/>
          </a:prstGeom>
        </p:spPr>
        <p:txBody>
          <a:bodyPr wrap="square">
            <a:spAutoFit/>
          </a:bodyPr>
          <a:lstStyle/>
          <a:p>
            <a:pPr marL="285750" lvl="0" indent="-285750" latinLnBrk="0">
              <a:buFont typeface="Arial" panose="020B0604020202020204" pitchFamily="34" charset="0"/>
              <a:buChar char="•"/>
              <a:defRPr/>
            </a:pPr>
            <a:r>
              <a:rPr lang="tr-TR" kern="0" dirty="0" smtClean="0"/>
              <a:t>Işık </a:t>
            </a:r>
            <a:r>
              <a:rPr lang="tr-TR" kern="0" dirty="0"/>
              <a:t>ve ses düzeyini çocuğunuza göre </a:t>
            </a:r>
            <a:r>
              <a:rPr lang="tr-TR" kern="0" dirty="0" smtClean="0"/>
              <a:t>ayarlayın.</a:t>
            </a:r>
          </a:p>
        </p:txBody>
      </p:sp>
      <p:pic>
        <p:nvPicPr>
          <p:cNvPr id="23554" name="Picture 2" descr="Kid Light Switch Stock Illustrations – 27 Kid Light Switch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275606"/>
            <a:ext cx="5904656" cy="309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635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9712" y="627534"/>
            <a:ext cx="6246440" cy="2308324"/>
          </a:xfrm>
          <a:prstGeom prst="rect">
            <a:avLst/>
          </a:prstGeom>
        </p:spPr>
        <p:txBody>
          <a:bodyPr wrap="square">
            <a:spAutoFit/>
          </a:bodyPr>
          <a:lstStyle/>
          <a:p>
            <a:pPr marL="285750" lvl="0" indent="-285750" latinLnBrk="0">
              <a:buFont typeface="Arial" panose="020B0604020202020204" pitchFamily="34" charset="0"/>
              <a:buChar char="•"/>
              <a:defRPr/>
            </a:pPr>
            <a:r>
              <a:rPr lang="tr-TR" dirty="0"/>
              <a:t>Çocuğun yanlışlarını düzeltmek yerine, ona model olmaya çalışın.</a:t>
            </a:r>
            <a:br>
              <a:rPr lang="tr-TR" dirty="0"/>
            </a:br>
            <a:r>
              <a:rPr lang="tr-TR" dirty="0"/>
              <a:t>Örneğin:</a:t>
            </a:r>
            <a:br>
              <a:rPr lang="tr-TR" dirty="0"/>
            </a:br>
            <a:r>
              <a:rPr lang="tr-TR" dirty="0"/>
              <a:t>• Çocuk ‘</a:t>
            </a:r>
            <a:r>
              <a:rPr lang="tr-TR" dirty="0" err="1"/>
              <a:t>Tağs</a:t>
            </a:r>
            <a:r>
              <a:rPr lang="tr-TR" dirty="0"/>
              <a:t>’ dediğinde ‘Hayır, tavşan. Söyle bakayım: Tav-şan’ demek yerine,</a:t>
            </a:r>
            <a:br>
              <a:rPr lang="tr-TR" dirty="0"/>
            </a:br>
            <a:r>
              <a:rPr lang="tr-TR" dirty="0"/>
              <a:t>• Çocuk ‘</a:t>
            </a:r>
            <a:r>
              <a:rPr lang="tr-TR" dirty="0" err="1"/>
              <a:t>Tağs</a:t>
            </a:r>
            <a:r>
              <a:rPr lang="tr-TR" dirty="0"/>
              <a:t>’ dediğinde ‘Evet, tavşan, tav-şan’ demeyi deneyin.</a:t>
            </a:r>
            <a:br>
              <a:rPr lang="tr-TR" dirty="0"/>
            </a:br>
            <a:endParaRPr lang="tr-TR" kern="0" dirty="0" smtClean="0"/>
          </a:p>
        </p:txBody>
      </p:sp>
      <p:pic>
        <p:nvPicPr>
          <p:cNvPr id="24578" name="Picture 2" descr="9 Ways to Help Your Child's Language Development | Par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643758"/>
            <a:ext cx="324036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4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95736" y="843558"/>
            <a:ext cx="6246440" cy="1754326"/>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a:t>Çocuğunuz hangi durumları stresli, hangi durumları hoş, sakinleştirici </a:t>
            </a:r>
            <a:r>
              <a:rPr lang="tr-TR" dirty="0" err="1"/>
              <a:t>vb</a:t>
            </a:r>
            <a:r>
              <a:rPr lang="tr-TR" dirty="0"/>
              <a:t> buluyor gözlemleyin. Bu gibi durumları bilmek bazı sorun davranışların ortaya çıkmasını önleyebilmeniz, bazı uygun davranışların da gerçekleşmesine zemin hazırlayabilmeniz açısından son derece önemlidir.</a:t>
            </a:r>
            <a:endParaRPr lang="tr-TR" kern="0" dirty="0" smtClean="0"/>
          </a:p>
        </p:txBody>
      </p:sp>
      <p:pic>
        <p:nvPicPr>
          <p:cNvPr id="3" name="Resim 2"/>
          <p:cNvPicPr>
            <a:picLocks noChangeAspect="1"/>
          </p:cNvPicPr>
          <p:nvPr/>
        </p:nvPicPr>
        <p:blipFill>
          <a:blip r:embed="rId2"/>
          <a:stretch>
            <a:fillRect/>
          </a:stretch>
        </p:blipFill>
        <p:spPr>
          <a:xfrm>
            <a:off x="6012160" y="3003798"/>
            <a:ext cx="2619375" cy="1743075"/>
          </a:xfrm>
          <a:prstGeom prst="rect">
            <a:avLst/>
          </a:prstGeom>
        </p:spPr>
      </p:pic>
    </p:spTree>
    <p:extLst>
      <p:ext uri="{BB962C8B-B14F-4D97-AF65-F5344CB8AC3E}">
        <p14:creationId xmlns:p14="http://schemas.microsoft.com/office/powerpoint/2010/main" val="2493307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51720" y="627534"/>
            <a:ext cx="6246440" cy="2308324"/>
          </a:xfrm>
          <a:prstGeom prst="rect">
            <a:avLst/>
          </a:prstGeom>
        </p:spPr>
        <p:txBody>
          <a:bodyPr wrap="square">
            <a:spAutoFit/>
          </a:bodyPr>
          <a:lstStyle/>
          <a:p>
            <a:pPr marL="285750" lvl="0" indent="-285750" algn="just" latinLnBrk="0">
              <a:buFont typeface="Arial" panose="020B0604020202020204" pitchFamily="34" charset="0"/>
              <a:buChar char="•"/>
              <a:defRPr/>
            </a:pPr>
            <a:r>
              <a:rPr lang="tr-TR" kern="0" dirty="0" smtClean="0"/>
              <a:t>Sevginiz ve şefkatiniz çocuğunuzun gelişimi için son derece önemlidir.  </a:t>
            </a:r>
          </a:p>
          <a:p>
            <a:pPr marL="285750" lvl="0" indent="-285750" algn="just" latinLnBrk="0">
              <a:buFont typeface="Arial" panose="020B0604020202020204" pitchFamily="34" charset="0"/>
              <a:buChar char="•"/>
              <a:defRPr/>
            </a:pPr>
            <a:r>
              <a:rPr lang="tr-TR" dirty="0"/>
              <a:t>Çocuğunuzun diğer çocuklardan ne kadar farklı olduğuna, hangi yönleriyle eksik olduğuna odaklanmaktan çok olduğu gibi kabullenin. Tuhaflıklarını, farklılıklarını ve küçük başarılarını takdir edin. Çocuğunuza göstereceğiniz koşulsuz sevgi ve kabul bu süreçte herkesin işini kolaylaştıracaktır.</a:t>
            </a:r>
            <a:endParaRPr lang="tr-TR" kern="0" dirty="0" smtClean="0"/>
          </a:p>
        </p:txBody>
      </p:sp>
      <p:pic>
        <p:nvPicPr>
          <p:cNvPr id="3" name="Resim 2"/>
          <p:cNvPicPr>
            <a:picLocks noChangeAspect="1"/>
          </p:cNvPicPr>
          <p:nvPr/>
        </p:nvPicPr>
        <p:blipFill>
          <a:blip r:embed="rId2"/>
          <a:stretch>
            <a:fillRect/>
          </a:stretch>
        </p:blipFill>
        <p:spPr>
          <a:xfrm>
            <a:off x="6084168" y="3147814"/>
            <a:ext cx="2619375" cy="1743075"/>
          </a:xfrm>
          <a:prstGeom prst="rect">
            <a:avLst/>
          </a:prstGeom>
        </p:spPr>
      </p:pic>
    </p:spTree>
    <p:extLst>
      <p:ext uri="{BB962C8B-B14F-4D97-AF65-F5344CB8AC3E}">
        <p14:creationId xmlns:p14="http://schemas.microsoft.com/office/powerpoint/2010/main" val="4285454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51720" y="1290122"/>
            <a:ext cx="6246440" cy="1569660"/>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dirty="0" smtClean="0"/>
              <a:t>Çocuğunuzun beslenme güçlüklerini azaltmak için yapılabilecek uygulamalardan biri beslenme için bir rutin oluşturmaktır. Mümkünse çocuğunuzun hep aynı yerde aynı saatlerde yemek yemesini sağlayın. </a:t>
            </a:r>
          </a:p>
          <a:p>
            <a:pPr lvl="0" algn="just" latinLnBrk="0">
              <a:defRPr/>
            </a:pPr>
            <a:r>
              <a:rPr lang="tr-TR" sz="1600" dirty="0"/>
              <a:t/>
            </a:r>
            <a:br>
              <a:rPr lang="tr-TR" sz="1600" dirty="0"/>
            </a:br>
            <a:endParaRPr lang="tr-TR" sz="1600" kern="0" dirty="0" smtClean="0"/>
          </a:p>
        </p:txBody>
      </p:sp>
      <p:sp>
        <p:nvSpPr>
          <p:cNvPr id="3" name="4 Dikdörtgen"/>
          <p:cNvSpPr/>
          <p:nvPr/>
        </p:nvSpPr>
        <p:spPr>
          <a:xfrm>
            <a:off x="4067944" y="212904"/>
            <a:ext cx="388843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BESLENME</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4" name="Resim 3"/>
          <p:cNvPicPr>
            <a:picLocks noChangeAspect="1"/>
          </p:cNvPicPr>
          <p:nvPr/>
        </p:nvPicPr>
        <p:blipFill>
          <a:blip r:embed="rId2"/>
          <a:stretch>
            <a:fillRect/>
          </a:stretch>
        </p:blipFill>
        <p:spPr>
          <a:xfrm>
            <a:off x="4860032" y="2859782"/>
            <a:ext cx="4006419" cy="1959526"/>
          </a:xfrm>
          <a:prstGeom prst="rect">
            <a:avLst/>
          </a:prstGeom>
        </p:spPr>
      </p:pic>
    </p:spTree>
    <p:extLst>
      <p:ext uri="{BB962C8B-B14F-4D97-AF65-F5344CB8AC3E}">
        <p14:creationId xmlns:p14="http://schemas.microsoft.com/office/powerpoint/2010/main" val="382041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41234" y="1563638"/>
            <a:ext cx="6246440" cy="1200329"/>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smtClean="0"/>
              <a:t>Çocuğunuzun yiyecekleri keşfetmesine ve onlarla oynamasına izin verin. </a:t>
            </a:r>
          </a:p>
          <a:p>
            <a:pPr lvl="0" algn="just" latinLnBrk="0">
              <a:defRPr/>
            </a:pPr>
            <a:r>
              <a:rPr lang="tr-TR" dirty="0"/>
              <a:t/>
            </a:r>
            <a:br>
              <a:rPr lang="tr-TR" dirty="0"/>
            </a:br>
            <a:endParaRPr lang="tr-TR" kern="0" dirty="0" smtClean="0"/>
          </a:p>
        </p:txBody>
      </p:sp>
      <p:sp>
        <p:nvSpPr>
          <p:cNvPr id="3" name="4 Dikdörtgen"/>
          <p:cNvSpPr/>
          <p:nvPr/>
        </p:nvSpPr>
        <p:spPr>
          <a:xfrm>
            <a:off x="4255343" y="339502"/>
            <a:ext cx="388843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BESLENME</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4" name="Resim 3"/>
          <p:cNvPicPr>
            <a:picLocks noChangeAspect="1"/>
          </p:cNvPicPr>
          <p:nvPr/>
        </p:nvPicPr>
        <p:blipFill>
          <a:blip r:embed="rId2"/>
          <a:stretch>
            <a:fillRect/>
          </a:stretch>
        </p:blipFill>
        <p:spPr>
          <a:xfrm>
            <a:off x="4788024" y="2736766"/>
            <a:ext cx="3387066" cy="1656602"/>
          </a:xfrm>
          <a:prstGeom prst="rect">
            <a:avLst/>
          </a:prstGeom>
        </p:spPr>
      </p:pic>
    </p:spTree>
    <p:extLst>
      <p:ext uri="{BB962C8B-B14F-4D97-AF65-F5344CB8AC3E}">
        <p14:creationId xmlns:p14="http://schemas.microsoft.com/office/powerpoint/2010/main" val="2860255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49588" y="1491630"/>
            <a:ext cx="6246440" cy="1477328"/>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smtClean="0"/>
              <a:t>Yemek masasına birlikte oturun. Bu, çocuğunuzun sizin yemek yeme davranışınızı model almasına yardımcı olacaktır. </a:t>
            </a:r>
          </a:p>
          <a:p>
            <a:pPr lvl="0" algn="just" latinLnBrk="0">
              <a:defRPr/>
            </a:pPr>
            <a:r>
              <a:rPr lang="tr-TR" dirty="0" smtClean="0"/>
              <a:t/>
            </a:r>
            <a:br>
              <a:rPr lang="tr-TR" dirty="0" smtClean="0"/>
            </a:br>
            <a:endParaRPr lang="tr-TR" kern="0" dirty="0" smtClean="0"/>
          </a:p>
        </p:txBody>
      </p:sp>
      <p:pic>
        <p:nvPicPr>
          <p:cNvPr id="4" name="Resim 3"/>
          <p:cNvPicPr>
            <a:picLocks noChangeAspect="1"/>
          </p:cNvPicPr>
          <p:nvPr/>
        </p:nvPicPr>
        <p:blipFill>
          <a:blip r:embed="rId2"/>
          <a:stretch>
            <a:fillRect/>
          </a:stretch>
        </p:blipFill>
        <p:spPr>
          <a:xfrm>
            <a:off x="4026161" y="2787774"/>
            <a:ext cx="4235337" cy="2071489"/>
          </a:xfrm>
          <a:prstGeom prst="rect">
            <a:avLst/>
          </a:prstGeom>
        </p:spPr>
      </p:pic>
      <p:sp>
        <p:nvSpPr>
          <p:cNvPr id="6" name="4 Dikdörtgen"/>
          <p:cNvSpPr/>
          <p:nvPr/>
        </p:nvSpPr>
        <p:spPr>
          <a:xfrm>
            <a:off x="4067944" y="212904"/>
            <a:ext cx="388843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BESLENME</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780127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052378" y="1419622"/>
            <a:ext cx="6513186" cy="1600438"/>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400" kern="0" dirty="0" smtClean="0"/>
              <a:t>Probleme neden olan öncüllerin değiştirilmesi (Gürültülü kafeteryada kulaklık takması, kalabalık servis duraklarında beklemesi için yer gösterilmesi, hoşlanmadığı bir görev üzerinde çok kısa bir süre çalışmasını istemek ve süreyi yavaş yavaş arttırmak, «hayır» demek yerine            «…… yapmak mı istiyorsun? «………… yaptığın zaman alabilirsin» demek) problem davranışları azaltacaktır. </a:t>
            </a:r>
          </a:p>
          <a:p>
            <a:pPr marL="285750" lvl="0" indent="-285750" algn="just" latinLnBrk="0">
              <a:buFont typeface="Arial" panose="020B0604020202020204" pitchFamily="34" charset="0"/>
              <a:buChar char="•"/>
              <a:defRPr/>
            </a:pPr>
            <a:endParaRPr lang="tr-TR" sz="1400" kern="0" dirty="0"/>
          </a:p>
        </p:txBody>
      </p:sp>
      <p:sp>
        <p:nvSpPr>
          <p:cNvPr id="4" name="4 Dikdörtgen"/>
          <p:cNvSpPr/>
          <p:nvPr/>
        </p:nvSpPr>
        <p:spPr>
          <a:xfrm>
            <a:off x="2087724" y="267494"/>
            <a:ext cx="6585194"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PROBLEM DAVRANIŞLARA MÜDAHALE </a:t>
            </a: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10242" name="Picture 2" descr="Dealing With Kids “Problem Behav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931790"/>
            <a:ext cx="259228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063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14592" y="1491630"/>
            <a:ext cx="6246440" cy="1200329"/>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smtClean="0"/>
              <a:t>Menüde sevdiği yiyeceklere ve sevmediği yiyeceklere yer verin. </a:t>
            </a:r>
          </a:p>
          <a:p>
            <a:pPr lvl="0" algn="just" latinLnBrk="0">
              <a:defRPr/>
            </a:pPr>
            <a:r>
              <a:rPr lang="tr-TR" dirty="0" smtClean="0"/>
              <a:t/>
            </a:r>
            <a:br>
              <a:rPr lang="tr-TR" dirty="0" smtClean="0"/>
            </a:br>
            <a:endParaRPr lang="tr-TR" kern="0" dirty="0" smtClean="0"/>
          </a:p>
        </p:txBody>
      </p:sp>
      <p:pic>
        <p:nvPicPr>
          <p:cNvPr id="4" name="Resim 3"/>
          <p:cNvPicPr>
            <a:picLocks noChangeAspect="1"/>
          </p:cNvPicPr>
          <p:nvPr/>
        </p:nvPicPr>
        <p:blipFill>
          <a:blip r:embed="rId2"/>
          <a:stretch>
            <a:fillRect/>
          </a:stretch>
        </p:blipFill>
        <p:spPr>
          <a:xfrm>
            <a:off x="5137812" y="3003798"/>
            <a:ext cx="3057525" cy="1495425"/>
          </a:xfrm>
          <a:prstGeom prst="rect">
            <a:avLst/>
          </a:prstGeom>
        </p:spPr>
      </p:pic>
      <p:sp>
        <p:nvSpPr>
          <p:cNvPr id="6" name="4 Dikdörtgen"/>
          <p:cNvSpPr/>
          <p:nvPr/>
        </p:nvSpPr>
        <p:spPr>
          <a:xfrm>
            <a:off x="4067944" y="212904"/>
            <a:ext cx="388843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BESLENME</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638309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68860" y="1491630"/>
            <a:ext cx="6246440" cy="1200329"/>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smtClean="0"/>
              <a:t>Menüyü birlikte oluşturabilirsiniz. «Fasulye mi nohut mu yemek istersin?» </a:t>
            </a:r>
          </a:p>
          <a:p>
            <a:pPr lvl="0" algn="just" latinLnBrk="0">
              <a:defRPr/>
            </a:pPr>
            <a:r>
              <a:rPr lang="tr-TR" dirty="0" smtClean="0"/>
              <a:t> </a:t>
            </a:r>
            <a:r>
              <a:rPr lang="tr-TR" dirty="0"/>
              <a:t/>
            </a:r>
            <a:br>
              <a:rPr lang="tr-TR" dirty="0"/>
            </a:br>
            <a:endParaRPr lang="tr-TR" kern="0" dirty="0" smtClean="0"/>
          </a:p>
        </p:txBody>
      </p:sp>
      <p:pic>
        <p:nvPicPr>
          <p:cNvPr id="4" name="Resim 3"/>
          <p:cNvPicPr>
            <a:picLocks noChangeAspect="1"/>
          </p:cNvPicPr>
          <p:nvPr/>
        </p:nvPicPr>
        <p:blipFill>
          <a:blip r:embed="rId2"/>
          <a:stretch>
            <a:fillRect/>
          </a:stretch>
        </p:blipFill>
        <p:spPr>
          <a:xfrm>
            <a:off x="4327189" y="2721576"/>
            <a:ext cx="4088111" cy="1999481"/>
          </a:xfrm>
          <a:prstGeom prst="rect">
            <a:avLst/>
          </a:prstGeom>
        </p:spPr>
      </p:pic>
      <p:sp>
        <p:nvSpPr>
          <p:cNvPr id="6" name="4 Dikdörtgen"/>
          <p:cNvSpPr/>
          <p:nvPr/>
        </p:nvSpPr>
        <p:spPr>
          <a:xfrm>
            <a:off x="4067944" y="212904"/>
            <a:ext cx="388843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BESLENME</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76389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240868" y="1275606"/>
            <a:ext cx="6246440" cy="1200329"/>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smtClean="0"/>
              <a:t>Çocuğunuzun yeterliklerine göre menüyü birlikte hazırlayabilirsiniz. Örneğin birlikte sandviç hazırlayabilir, salata yapabilir veya çorba yaparken çocuğunuzun çorbayı karıştırmasına fırsat verebilirsiniz. </a:t>
            </a:r>
          </a:p>
        </p:txBody>
      </p:sp>
      <p:sp>
        <p:nvSpPr>
          <p:cNvPr id="3" name="4 Dikdörtgen"/>
          <p:cNvSpPr/>
          <p:nvPr/>
        </p:nvSpPr>
        <p:spPr>
          <a:xfrm>
            <a:off x="3419872" y="323163"/>
            <a:ext cx="388843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BESLENME</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4" name="Resim 3"/>
          <p:cNvPicPr>
            <a:picLocks noChangeAspect="1"/>
          </p:cNvPicPr>
          <p:nvPr/>
        </p:nvPicPr>
        <p:blipFill>
          <a:blip r:embed="rId2"/>
          <a:stretch>
            <a:fillRect/>
          </a:stretch>
        </p:blipFill>
        <p:spPr>
          <a:xfrm>
            <a:off x="4840877" y="3075806"/>
            <a:ext cx="3646431" cy="1783457"/>
          </a:xfrm>
          <a:prstGeom prst="rect">
            <a:avLst/>
          </a:prstGeom>
        </p:spPr>
      </p:pic>
    </p:spTree>
    <p:extLst>
      <p:ext uri="{BB962C8B-B14F-4D97-AF65-F5344CB8AC3E}">
        <p14:creationId xmlns:p14="http://schemas.microsoft.com/office/powerpoint/2010/main" val="4151445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0287" y="1491630"/>
            <a:ext cx="6246440" cy="923330"/>
          </a:xfrm>
          <a:prstGeom prst="rect">
            <a:avLst/>
          </a:prstGeom>
        </p:spPr>
        <p:txBody>
          <a:bodyPr wrap="square">
            <a:spAutoFit/>
          </a:bodyPr>
          <a:lstStyle/>
          <a:p>
            <a:pPr marL="285750" lvl="0" indent="-285750" latinLnBrk="0">
              <a:buFont typeface="Arial" panose="020B0604020202020204" pitchFamily="34" charset="0"/>
              <a:buChar char="•"/>
              <a:defRPr/>
            </a:pPr>
            <a:r>
              <a:rPr lang="tr-TR" dirty="0" smtClean="0"/>
              <a:t>Besinlerin birbirine temas etmesini istemezse bölmeli tabaklar kullanabilirsiniz. </a:t>
            </a:r>
            <a:r>
              <a:rPr lang="tr-TR" dirty="0"/>
              <a:t/>
            </a:r>
            <a:br>
              <a:rPr lang="tr-TR" dirty="0"/>
            </a:br>
            <a:endParaRPr lang="tr-TR" kern="0" dirty="0" smtClean="0"/>
          </a:p>
        </p:txBody>
      </p:sp>
      <p:pic>
        <p:nvPicPr>
          <p:cNvPr id="4" name="Resim 3"/>
          <p:cNvPicPr>
            <a:picLocks noChangeAspect="1"/>
          </p:cNvPicPr>
          <p:nvPr/>
        </p:nvPicPr>
        <p:blipFill>
          <a:blip r:embed="rId2"/>
          <a:stretch>
            <a:fillRect/>
          </a:stretch>
        </p:blipFill>
        <p:spPr>
          <a:xfrm>
            <a:off x="4139952" y="2859782"/>
            <a:ext cx="4032314" cy="1972191"/>
          </a:xfrm>
          <a:prstGeom prst="rect">
            <a:avLst/>
          </a:prstGeom>
        </p:spPr>
      </p:pic>
      <p:sp>
        <p:nvSpPr>
          <p:cNvPr id="6" name="4 Dikdörtgen"/>
          <p:cNvSpPr/>
          <p:nvPr/>
        </p:nvSpPr>
        <p:spPr>
          <a:xfrm>
            <a:off x="4067944" y="212904"/>
            <a:ext cx="388843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BESLENME</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32161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51720" y="1131590"/>
            <a:ext cx="6246440" cy="2062103"/>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dirty="0"/>
              <a:t>Bazı çocuklar yemek konusunda çok seçicidir, kendi istediklerini yeme konusunda ısrarcılardır. Bazıları sadece makarna yer ve süt içerken, bazıları sadece patates kızarması ile karınlarını doyurmak isterler. </a:t>
            </a:r>
            <a:r>
              <a:rPr lang="tr-TR" sz="1600" dirty="0" smtClean="0"/>
              <a:t>Bu </a:t>
            </a:r>
            <a:r>
              <a:rPr lang="tr-TR" sz="1600" dirty="0"/>
              <a:t>sorunla baş edebilmek </a:t>
            </a:r>
            <a:r>
              <a:rPr lang="tr-TR" sz="1600" dirty="0" smtClean="0"/>
              <a:t>için;</a:t>
            </a:r>
          </a:p>
          <a:p>
            <a:pPr lvl="0" algn="just" latinLnBrk="0">
              <a:defRPr/>
            </a:pPr>
            <a:r>
              <a:rPr lang="tr-TR" sz="1600" dirty="0" smtClean="0"/>
              <a:t/>
            </a:r>
            <a:br>
              <a:rPr lang="tr-TR" sz="1600" dirty="0" smtClean="0"/>
            </a:br>
            <a:r>
              <a:rPr lang="tr-TR" sz="1600" dirty="0"/>
              <a:t/>
            </a:r>
            <a:br>
              <a:rPr lang="tr-TR" sz="1600" dirty="0"/>
            </a:br>
            <a:endParaRPr lang="tr-TR" sz="1600" kern="0" dirty="0" smtClean="0"/>
          </a:p>
        </p:txBody>
      </p:sp>
      <p:pic>
        <p:nvPicPr>
          <p:cNvPr id="3" name="Resim 2"/>
          <p:cNvPicPr>
            <a:picLocks noChangeAspect="1"/>
          </p:cNvPicPr>
          <p:nvPr/>
        </p:nvPicPr>
        <p:blipFill>
          <a:blip r:embed="rId2"/>
          <a:stretch>
            <a:fillRect/>
          </a:stretch>
        </p:blipFill>
        <p:spPr>
          <a:xfrm>
            <a:off x="5364088" y="2931790"/>
            <a:ext cx="3111971" cy="1957353"/>
          </a:xfrm>
          <a:prstGeom prst="rect">
            <a:avLst/>
          </a:prstGeom>
        </p:spPr>
      </p:pic>
    </p:spTree>
    <p:extLst>
      <p:ext uri="{BB962C8B-B14F-4D97-AF65-F5344CB8AC3E}">
        <p14:creationId xmlns:p14="http://schemas.microsoft.com/office/powerpoint/2010/main" val="381219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9712" y="627534"/>
            <a:ext cx="6246440" cy="2554545"/>
          </a:xfrm>
          <a:prstGeom prst="rect">
            <a:avLst/>
          </a:prstGeom>
        </p:spPr>
        <p:txBody>
          <a:bodyPr wrap="square">
            <a:spAutoFit/>
          </a:bodyPr>
          <a:lstStyle/>
          <a:p>
            <a:pPr lvl="0" algn="just" latinLnBrk="0">
              <a:defRPr/>
            </a:pPr>
            <a:r>
              <a:rPr lang="tr-TR" sz="1600" dirty="0" smtClean="0"/>
              <a:t/>
            </a:r>
            <a:br>
              <a:rPr lang="tr-TR" sz="1600" dirty="0" smtClean="0"/>
            </a:br>
            <a:r>
              <a:rPr lang="tr-TR" sz="1600" dirty="0" smtClean="0"/>
              <a:t>a. Çocuk sağlıklı yiyecekleri yemeyi birkaç kez </a:t>
            </a:r>
            <a:r>
              <a:rPr lang="tr-TR" sz="1600" dirty="0" smtClean="0"/>
              <a:t>reddetse </a:t>
            </a:r>
            <a:r>
              <a:rPr lang="tr-TR" sz="1600" dirty="0" smtClean="0"/>
              <a:t>de, başka yiyecek vermezseniz acıktığı zaman sağlıklı yiyecekleri yemek zorunda kalacaktır. Çocuklar birkaç gün aç kalabilirler ancak bu süreçte susuz kalmamalarına dikkat ediniz. Bu öneriyi denemek istediğiniz zaman mutlaka çocuğunuzun doktoru ile önceden görüşmenizi </a:t>
            </a:r>
            <a:r>
              <a:rPr lang="tr-TR" sz="1600" dirty="0"/>
              <a:t>öneririz</a:t>
            </a:r>
            <a:r>
              <a:rPr lang="tr-TR" sz="1600" dirty="0" smtClean="0"/>
              <a:t>.</a:t>
            </a:r>
          </a:p>
          <a:p>
            <a:pPr lvl="0" algn="just" latinLnBrk="0">
              <a:defRPr/>
            </a:pPr>
            <a:endParaRPr lang="tr-TR" sz="1600" dirty="0"/>
          </a:p>
          <a:p>
            <a:pPr lvl="0" algn="just" latinLnBrk="0">
              <a:defRPr/>
            </a:pPr>
            <a:r>
              <a:rPr lang="tr-TR" sz="1600" dirty="0"/>
              <a:t/>
            </a:r>
            <a:br>
              <a:rPr lang="tr-TR" sz="1600" dirty="0"/>
            </a:br>
            <a:endParaRPr lang="tr-TR" sz="1600" kern="0" dirty="0" smtClean="0"/>
          </a:p>
        </p:txBody>
      </p:sp>
      <p:pic>
        <p:nvPicPr>
          <p:cNvPr id="3" name="Resim 2"/>
          <p:cNvPicPr>
            <a:picLocks noChangeAspect="1"/>
          </p:cNvPicPr>
          <p:nvPr/>
        </p:nvPicPr>
        <p:blipFill>
          <a:blip r:embed="rId2"/>
          <a:stretch>
            <a:fillRect/>
          </a:stretch>
        </p:blipFill>
        <p:spPr>
          <a:xfrm>
            <a:off x="5364088" y="2931790"/>
            <a:ext cx="3111971" cy="1957353"/>
          </a:xfrm>
          <a:prstGeom prst="rect">
            <a:avLst/>
          </a:prstGeom>
        </p:spPr>
      </p:pic>
    </p:spTree>
    <p:extLst>
      <p:ext uri="{BB962C8B-B14F-4D97-AF65-F5344CB8AC3E}">
        <p14:creationId xmlns:p14="http://schemas.microsoft.com/office/powerpoint/2010/main" val="156311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9712" y="627534"/>
            <a:ext cx="6246440" cy="3046988"/>
          </a:xfrm>
          <a:prstGeom prst="rect">
            <a:avLst/>
          </a:prstGeom>
        </p:spPr>
        <p:txBody>
          <a:bodyPr wrap="square">
            <a:spAutoFit/>
          </a:bodyPr>
          <a:lstStyle/>
          <a:p>
            <a:pPr lvl="0" latinLnBrk="0">
              <a:defRPr/>
            </a:pPr>
            <a:endParaRPr lang="tr-TR" sz="1600" dirty="0"/>
          </a:p>
          <a:p>
            <a:pPr lvl="0" latinLnBrk="0">
              <a:defRPr/>
            </a:pPr>
            <a:r>
              <a:rPr lang="tr-TR" sz="1600" dirty="0" smtClean="0"/>
              <a:t>b</a:t>
            </a:r>
            <a:r>
              <a:rPr lang="tr-TR" sz="1600" dirty="0"/>
              <a:t>. Çocuğunuza babaanne kuralını öğretmeye çalışınız. Bu kural kabaca “ Ispanağını yersen sonra dondurma yiyebilirsin” kuralıdır. Bu durumda ıspanağını yemeden dondurma yemesi mümkün olamayacağı için ıspanağını yemesini bekleyebiliriz. Başlangıçta ıspanağın (yemek istemediği yiyeceğin) miktarını çok az koyunuz. Az miktarda ıspanak yediği / bitirdiği zaman dondurma veriniz. Daha sonra yavaş yavaş yemek istemediği yiyeceğin miktarını artırabilirsiniz. </a:t>
            </a:r>
            <a:r>
              <a:rPr lang="tr-TR" sz="1600" dirty="0" smtClean="0"/>
              <a:t/>
            </a:r>
            <a:br>
              <a:rPr lang="tr-TR" sz="1600" dirty="0" smtClean="0"/>
            </a:br>
            <a:endParaRPr lang="tr-TR" sz="1600" dirty="0" smtClean="0"/>
          </a:p>
          <a:p>
            <a:pPr lvl="0" latinLnBrk="0">
              <a:defRPr/>
            </a:pPr>
            <a:r>
              <a:rPr lang="tr-TR" sz="1600" dirty="0"/>
              <a:t/>
            </a:r>
            <a:br>
              <a:rPr lang="tr-TR" sz="1600" dirty="0"/>
            </a:br>
            <a:endParaRPr lang="tr-TR" sz="1600" kern="0" dirty="0" smtClean="0"/>
          </a:p>
        </p:txBody>
      </p:sp>
      <p:pic>
        <p:nvPicPr>
          <p:cNvPr id="3" name="Resim 2"/>
          <p:cNvPicPr>
            <a:picLocks noChangeAspect="1"/>
          </p:cNvPicPr>
          <p:nvPr/>
        </p:nvPicPr>
        <p:blipFill>
          <a:blip r:embed="rId2"/>
          <a:stretch>
            <a:fillRect/>
          </a:stretch>
        </p:blipFill>
        <p:spPr>
          <a:xfrm>
            <a:off x="5364088" y="2931790"/>
            <a:ext cx="3111971" cy="1957353"/>
          </a:xfrm>
          <a:prstGeom prst="rect">
            <a:avLst/>
          </a:prstGeom>
        </p:spPr>
      </p:pic>
    </p:spTree>
    <p:extLst>
      <p:ext uri="{BB962C8B-B14F-4D97-AF65-F5344CB8AC3E}">
        <p14:creationId xmlns:p14="http://schemas.microsoft.com/office/powerpoint/2010/main" val="3883691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9712" y="267494"/>
            <a:ext cx="6246440" cy="2308324"/>
          </a:xfrm>
          <a:prstGeom prst="rect">
            <a:avLst/>
          </a:prstGeom>
        </p:spPr>
        <p:txBody>
          <a:bodyPr wrap="square">
            <a:spAutoFit/>
          </a:bodyPr>
          <a:lstStyle/>
          <a:p>
            <a:pPr lvl="0" latinLnBrk="0">
              <a:defRPr/>
            </a:pPr>
            <a:r>
              <a:rPr lang="tr-TR" dirty="0" smtClean="0"/>
              <a:t> </a:t>
            </a:r>
            <a:br>
              <a:rPr lang="tr-TR" dirty="0" smtClean="0"/>
            </a:br>
            <a:endParaRPr lang="tr-TR" dirty="0" smtClean="0"/>
          </a:p>
          <a:p>
            <a:pPr lvl="0" latinLnBrk="0">
              <a:defRPr/>
            </a:pPr>
            <a:r>
              <a:rPr lang="tr-TR" dirty="0" smtClean="0"/>
              <a:t>c</a:t>
            </a:r>
            <a:r>
              <a:rPr lang="tr-TR" dirty="0"/>
              <a:t>. Çocuğunuzun sevmediği yiyeceği, sevdiği yiyeceğin içine saklamak kullanabileceğiniz bir diğer yöntemdir. Sevdiği çorbanın içine çok küçük / neredeyse püre edilmiş çok az et koymak (çorbanın rengini değiştirmemesine dikkat ediniz), et yemeye alışmasını sağlayabilir. </a:t>
            </a:r>
            <a:br>
              <a:rPr lang="tr-TR" dirty="0"/>
            </a:br>
            <a:endParaRPr lang="tr-TR" kern="0" dirty="0" smtClean="0"/>
          </a:p>
        </p:txBody>
      </p:sp>
      <p:pic>
        <p:nvPicPr>
          <p:cNvPr id="3" name="Resim 2"/>
          <p:cNvPicPr>
            <a:picLocks noChangeAspect="1"/>
          </p:cNvPicPr>
          <p:nvPr/>
        </p:nvPicPr>
        <p:blipFill>
          <a:blip r:embed="rId2"/>
          <a:stretch>
            <a:fillRect/>
          </a:stretch>
        </p:blipFill>
        <p:spPr>
          <a:xfrm>
            <a:off x="5364088" y="2931790"/>
            <a:ext cx="3111971" cy="1957353"/>
          </a:xfrm>
          <a:prstGeom prst="rect">
            <a:avLst/>
          </a:prstGeom>
        </p:spPr>
      </p:pic>
    </p:spTree>
    <p:extLst>
      <p:ext uri="{BB962C8B-B14F-4D97-AF65-F5344CB8AC3E}">
        <p14:creationId xmlns:p14="http://schemas.microsoft.com/office/powerpoint/2010/main" val="910719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9712" y="483518"/>
            <a:ext cx="6246440" cy="4185761"/>
          </a:xfrm>
          <a:prstGeom prst="rect">
            <a:avLst/>
          </a:prstGeom>
        </p:spPr>
        <p:txBody>
          <a:bodyPr wrap="square">
            <a:spAutoFit/>
          </a:bodyPr>
          <a:lstStyle/>
          <a:p>
            <a:pPr marL="285750" lvl="0" indent="-285750" latinLnBrk="0">
              <a:buFont typeface="Arial" panose="020B0604020202020204" pitchFamily="34" charset="0"/>
              <a:buChar char="•"/>
              <a:defRPr/>
            </a:pPr>
            <a:r>
              <a:rPr lang="tr-TR" sz="1400" dirty="0" smtClean="0"/>
              <a:t>Yemek yerken çatal </a:t>
            </a:r>
            <a:r>
              <a:rPr lang="tr-TR" sz="1400" dirty="0"/>
              <a:t>kaşık </a:t>
            </a:r>
            <a:r>
              <a:rPr lang="tr-TR" sz="1400" dirty="0" smtClean="0"/>
              <a:t>kullanmayan ve </a:t>
            </a:r>
            <a:r>
              <a:rPr lang="tr-TR" sz="1400" dirty="0"/>
              <a:t>yemek sırasında </a:t>
            </a:r>
            <a:r>
              <a:rPr lang="tr-TR" sz="1400" dirty="0" smtClean="0"/>
              <a:t>oturmadan </a:t>
            </a:r>
            <a:r>
              <a:rPr lang="tr-TR" sz="1400" dirty="0"/>
              <a:t>gezerek yemek </a:t>
            </a:r>
            <a:r>
              <a:rPr lang="tr-TR" sz="1400" dirty="0" smtClean="0"/>
              <a:t>yiyen çocuklar için aşağıda </a:t>
            </a:r>
            <a:r>
              <a:rPr lang="tr-TR" sz="1400" dirty="0"/>
              <a:t>bazı öneriler sunulmuştur.</a:t>
            </a:r>
            <a:br>
              <a:rPr lang="tr-TR" sz="1400" dirty="0"/>
            </a:br>
            <a:endParaRPr lang="tr-TR" sz="1400" dirty="0" smtClean="0"/>
          </a:p>
          <a:p>
            <a:pPr marL="285750" lvl="0" indent="-285750" latinLnBrk="0">
              <a:buFont typeface="Arial" panose="020B0604020202020204" pitchFamily="34" charset="0"/>
              <a:buChar char="•"/>
              <a:defRPr/>
            </a:pPr>
            <a:endParaRPr lang="tr-TR" sz="1400" dirty="0"/>
          </a:p>
          <a:p>
            <a:pPr lvl="0" latinLnBrk="0">
              <a:defRPr/>
            </a:pPr>
            <a:r>
              <a:rPr lang="tr-TR" sz="1400" dirty="0" smtClean="0"/>
              <a:t>a</a:t>
            </a:r>
            <a:r>
              <a:rPr lang="tr-TR" sz="1400" dirty="0"/>
              <a:t>. </a:t>
            </a:r>
            <a:r>
              <a:rPr lang="tr-TR" sz="1400" dirty="0" smtClean="0"/>
              <a:t>Çocuğunuz </a:t>
            </a:r>
            <a:r>
              <a:rPr lang="tr-TR" sz="1400" dirty="0"/>
              <a:t>öncelikle masada oturmadan yemek yiyemeyeceğini öğrenmelidir. </a:t>
            </a:r>
            <a:endParaRPr lang="tr-TR" sz="1400" dirty="0" smtClean="0"/>
          </a:p>
          <a:p>
            <a:pPr marL="285750" lvl="0" indent="-285750" latinLnBrk="0">
              <a:buFont typeface="Arial" panose="020B0604020202020204" pitchFamily="34" charset="0"/>
              <a:buChar char="•"/>
              <a:defRPr/>
            </a:pPr>
            <a:r>
              <a:rPr lang="tr-TR" sz="1400" dirty="0" smtClean="0"/>
              <a:t>Yemeğini </a:t>
            </a:r>
            <a:r>
              <a:rPr lang="tr-TR" sz="1400" dirty="0"/>
              <a:t>eline alarak dolaşarak yemek yemesine ya da televizyon seyrederek karnını doyurmasına izin vermeyiniz. </a:t>
            </a:r>
            <a:endParaRPr lang="tr-TR" sz="1400" dirty="0" smtClean="0"/>
          </a:p>
          <a:p>
            <a:pPr marL="285750" lvl="0" indent="-285750" latinLnBrk="0">
              <a:buFont typeface="Arial" panose="020B0604020202020204" pitchFamily="34" charset="0"/>
              <a:buChar char="•"/>
              <a:defRPr/>
            </a:pPr>
            <a:r>
              <a:rPr lang="tr-TR" sz="1400" dirty="0" smtClean="0"/>
              <a:t>Masadan </a:t>
            </a:r>
            <a:r>
              <a:rPr lang="tr-TR" sz="1400" dirty="0"/>
              <a:t>kalktığı zaman elinden / önünden yemeğini alınız ve “yemek bitti” diyerek yemeğini kaldırınız. </a:t>
            </a:r>
            <a:endParaRPr lang="tr-TR" sz="1400" dirty="0" smtClean="0"/>
          </a:p>
          <a:p>
            <a:pPr marL="285750" lvl="0" indent="-285750" latinLnBrk="0">
              <a:buFont typeface="Arial" panose="020B0604020202020204" pitchFamily="34" charset="0"/>
              <a:buChar char="•"/>
              <a:defRPr/>
            </a:pPr>
            <a:r>
              <a:rPr lang="tr-TR" sz="1400" dirty="0" smtClean="0"/>
              <a:t>Çocuk </a:t>
            </a:r>
            <a:r>
              <a:rPr lang="tr-TR" sz="1400" dirty="0"/>
              <a:t>biraz sonra masaya dönerse ve yemekler hala masada duruyorsa, ya yemek verirsiniz (kalktığı anda tekrar yemeğini alınız) ya da yemek yemesine sadece yemek saatinin başında izin verir, kalktığı anda bir daha yemek vermezsiniz. </a:t>
            </a:r>
            <a:endParaRPr lang="tr-TR" sz="1400" dirty="0" smtClean="0"/>
          </a:p>
          <a:p>
            <a:pPr marL="285750" lvl="0" indent="-285750" latinLnBrk="0">
              <a:buFont typeface="Arial" panose="020B0604020202020204" pitchFamily="34" charset="0"/>
              <a:buChar char="•"/>
              <a:defRPr/>
            </a:pPr>
            <a:r>
              <a:rPr lang="tr-TR" sz="1400" dirty="0" smtClean="0"/>
              <a:t>Her </a:t>
            </a:r>
            <a:r>
              <a:rPr lang="tr-TR" sz="1400" dirty="0"/>
              <a:t>durumda çocuğunuzu iyi gözlemleyiniz ve kendi davranışlarınızda tutarlı olunuz, masada çok kısa süre oturup çok az bile yemek yese onu hemen ödüllendiriniz.</a:t>
            </a:r>
            <a:br>
              <a:rPr lang="tr-TR" sz="1400" dirty="0"/>
            </a:br>
            <a:r>
              <a:rPr lang="tr-TR" sz="1400" dirty="0"/>
              <a:t/>
            </a:r>
            <a:br>
              <a:rPr lang="tr-TR" sz="1400" dirty="0"/>
            </a:br>
            <a:endParaRPr lang="tr-TR" sz="1400" kern="0" dirty="0" smtClean="0"/>
          </a:p>
        </p:txBody>
      </p:sp>
      <p:pic>
        <p:nvPicPr>
          <p:cNvPr id="3" name="Resim 2"/>
          <p:cNvPicPr>
            <a:picLocks noChangeAspect="1"/>
          </p:cNvPicPr>
          <p:nvPr/>
        </p:nvPicPr>
        <p:blipFill>
          <a:blip r:embed="rId2"/>
          <a:stretch>
            <a:fillRect/>
          </a:stretch>
        </p:blipFill>
        <p:spPr>
          <a:xfrm>
            <a:off x="7398060" y="4101801"/>
            <a:ext cx="1656184" cy="1041699"/>
          </a:xfrm>
          <a:prstGeom prst="rect">
            <a:avLst/>
          </a:prstGeom>
        </p:spPr>
      </p:pic>
    </p:spTree>
    <p:extLst>
      <p:ext uri="{BB962C8B-B14F-4D97-AF65-F5344CB8AC3E}">
        <p14:creationId xmlns:p14="http://schemas.microsoft.com/office/powerpoint/2010/main" val="218728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51720" y="771550"/>
            <a:ext cx="6246440" cy="1815882"/>
          </a:xfrm>
          <a:prstGeom prst="rect">
            <a:avLst/>
          </a:prstGeom>
        </p:spPr>
        <p:txBody>
          <a:bodyPr wrap="square">
            <a:spAutoFit/>
          </a:bodyPr>
          <a:lstStyle/>
          <a:p>
            <a:pPr lvl="0" latinLnBrk="0">
              <a:defRPr/>
            </a:pPr>
            <a:r>
              <a:rPr lang="tr-TR" sz="1600" dirty="0"/>
              <a:t/>
            </a:r>
            <a:br>
              <a:rPr lang="tr-TR" sz="1600" dirty="0"/>
            </a:br>
            <a:r>
              <a:rPr lang="tr-TR" sz="1600" dirty="0"/>
              <a:t>b. Yemek aralarında yemek yemesine izin vermeyiniz, çok acıktığını düşünüyorsanız sadece açlığını bastıracak az miktarda yiyecek yemesine izin veriniz. Aralarda birkaç paket cips ya da çikolata yiyen çocuğun yemek saatinde masada oturmak istememesi kaçınılmaz olacaktır.</a:t>
            </a:r>
            <a:br>
              <a:rPr lang="tr-TR" sz="1600" dirty="0"/>
            </a:br>
            <a:endParaRPr lang="tr-TR" sz="1600" kern="0" dirty="0" smtClean="0"/>
          </a:p>
        </p:txBody>
      </p:sp>
      <p:pic>
        <p:nvPicPr>
          <p:cNvPr id="3" name="Resim 2"/>
          <p:cNvPicPr>
            <a:picLocks noChangeAspect="1"/>
          </p:cNvPicPr>
          <p:nvPr/>
        </p:nvPicPr>
        <p:blipFill>
          <a:blip r:embed="rId2"/>
          <a:stretch>
            <a:fillRect/>
          </a:stretch>
        </p:blipFill>
        <p:spPr>
          <a:xfrm>
            <a:off x="5364088" y="2931790"/>
            <a:ext cx="3111971" cy="1957353"/>
          </a:xfrm>
          <a:prstGeom prst="rect">
            <a:avLst/>
          </a:prstGeom>
        </p:spPr>
      </p:pic>
    </p:spTree>
    <p:extLst>
      <p:ext uri="{BB962C8B-B14F-4D97-AF65-F5344CB8AC3E}">
        <p14:creationId xmlns:p14="http://schemas.microsoft.com/office/powerpoint/2010/main" val="494769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547664" y="915566"/>
            <a:ext cx="6513186" cy="1815882"/>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kern="0" dirty="0" smtClean="0"/>
              <a:t>Sonuçların değiştirilmesi ise problem davranışlara müdahalede kullanılabilecek olan diğer yöntemdir. Problem davranış sözel veya fiziksel olarak durdurulabilir ya da çocuğun dikkati yeniden yönlendirilebilir. Olumlu davranışların pekiştirilmesi ve olumsuz davranışların görmezden gelinmesi ise uygulanabilecek olan başka bir yöntemdir.  </a:t>
            </a:r>
          </a:p>
          <a:p>
            <a:pPr marL="285750" lvl="0" indent="-285750" algn="just" latinLnBrk="0">
              <a:buFont typeface="Arial" panose="020B0604020202020204" pitchFamily="34" charset="0"/>
              <a:buChar char="•"/>
              <a:defRPr/>
            </a:pPr>
            <a:endParaRPr lang="tr-TR" sz="1600" kern="0" dirty="0"/>
          </a:p>
        </p:txBody>
      </p:sp>
      <p:pic>
        <p:nvPicPr>
          <p:cNvPr id="11266" name="Picture 2" descr="Doğru davranış için ödül değil, pekiştireç Çocuk Bebeğim haberle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499742"/>
            <a:ext cx="2933434" cy="2201044"/>
          </a:xfrm>
          <a:prstGeom prst="rect">
            <a:avLst/>
          </a:prstGeom>
          <a:noFill/>
          <a:extLst>
            <a:ext uri="{909E8E84-426E-40DD-AFC4-6F175D3DCCD1}">
              <a14:hiddenFill xmlns:a14="http://schemas.microsoft.com/office/drawing/2010/main">
                <a:solidFill>
                  <a:srgbClr val="FFFFFF"/>
                </a:solidFill>
              </a14:hiddenFill>
            </a:ext>
          </a:extLst>
        </p:spPr>
      </p:pic>
      <p:sp>
        <p:nvSpPr>
          <p:cNvPr id="4" name="4 Dikdörtgen"/>
          <p:cNvSpPr/>
          <p:nvPr/>
        </p:nvSpPr>
        <p:spPr>
          <a:xfrm>
            <a:off x="2051720" y="4847"/>
            <a:ext cx="6585194"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PROBLEM DAVRANIŞLARA MÜDAHALE </a:t>
            </a:r>
            <a:endParaRPr kumimoji="0" lang="tr-TR"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472720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İçerik Yer Tutucusu"/>
          <p:cNvSpPr txBox="1">
            <a:spLocks/>
          </p:cNvSpPr>
          <p:nvPr/>
        </p:nvSpPr>
        <p:spPr bwMode="auto">
          <a:xfrm>
            <a:off x="923545" y="267494"/>
            <a:ext cx="82296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None/>
              <a:tabLst/>
              <a:defRPr/>
            </a:pPr>
            <a:r>
              <a:rPr kumimoji="0" lang="tr-TR" sz="1200" b="1" i="0" u="none" strike="noStrike" kern="0" cap="none" spc="0" normalizeH="0" baseline="0" noProof="0" dirty="0" smtClean="0">
                <a:ln>
                  <a:noFill/>
                </a:ln>
                <a:solidFill>
                  <a:srgbClr val="000000"/>
                </a:solidFill>
                <a:effectLst/>
                <a:uLnTx/>
                <a:uFillTx/>
                <a:latin typeface="Arial"/>
                <a:cs typeface="Arial"/>
              </a:rPr>
              <a:t>KAYNAKLAR</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defRPr/>
            </a:pPr>
            <a:r>
              <a:rPr kumimoji="0" lang="tr-TR" sz="1200" b="0" i="0" u="none" strike="noStrike" kern="0" cap="none" spc="0" normalizeH="0" baseline="0" noProof="0" dirty="0" smtClean="0">
                <a:ln>
                  <a:noFill/>
                </a:ln>
                <a:solidFill>
                  <a:srgbClr val="000000"/>
                </a:solidFill>
                <a:effectLst/>
                <a:uLnTx/>
                <a:uFillTx/>
                <a:latin typeface="Arial"/>
                <a:cs typeface="Arial"/>
              </a:rPr>
              <a:t>Aydın, A. Saraç, (2014) U. T. Lisesi, M. Otistik Bireylerin Özellikleri İle Ebeveynlerinin Geniş Otizm </a:t>
            </a:r>
            <a:r>
              <a:rPr kumimoji="0" lang="tr-TR" sz="1200" b="0" i="0" u="none" strike="noStrike" kern="0" cap="none" spc="0" normalizeH="0" baseline="0" noProof="0" dirty="0" err="1" smtClean="0">
                <a:ln>
                  <a:noFill/>
                </a:ln>
                <a:solidFill>
                  <a:srgbClr val="000000"/>
                </a:solidFill>
                <a:effectLst/>
                <a:uLnTx/>
                <a:uFillTx/>
                <a:latin typeface="Arial"/>
                <a:cs typeface="Arial"/>
              </a:rPr>
              <a:t>Fenotipi</a:t>
            </a:r>
            <a:r>
              <a:rPr kumimoji="0" lang="tr-TR" sz="1200" b="0" i="0" u="none" strike="noStrike" kern="0" cap="none" spc="0" normalizeH="0" baseline="0" noProof="0" dirty="0" smtClean="0">
                <a:ln>
                  <a:noFill/>
                </a:ln>
                <a:solidFill>
                  <a:srgbClr val="000000"/>
                </a:solidFill>
                <a:effectLst/>
                <a:uLnTx/>
                <a:uFillTx/>
                <a:latin typeface="Arial"/>
                <a:cs typeface="Arial"/>
              </a:rPr>
              <a:t> Ve </a:t>
            </a:r>
            <a:r>
              <a:rPr kumimoji="0" lang="tr-TR" sz="1200" b="0" i="0" u="none" strike="noStrike" kern="0" cap="none" spc="0" normalizeH="0" baseline="0" noProof="0" dirty="0" err="1" smtClean="0">
                <a:ln>
                  <a:noFill/>
                </a:ln>
                <a:solidFill>
                  <a:srgbClr val="000000"/>
                </a:solidFill>
                <a:effectLst/>
                <a:uLnTx/>
                <a:uFillTx/>
                <a:latin typeface="Arial"/>
                <a:cs typeface="Arial"/>
              </a:rPr>
              <a:t>Aleksitimik</a:t>
            </a:r>
            <a:r>
              <a:rPr kumimoji="0" lang="tr-TR" sz="1200" b="0" i="0" u="none" strike="noStrike" kern="0" cap="none" spc="0" normalizeH="0" baseline="0" noProof="0" dirty="0" smtClean="0">
                <a:ln>
                  <a:noFill/>
                </a:ln>
                <a:solidFill>
                  <a:srgbClr val="000000"/>
                </a:solidFill>
                <a:effectLst/>
                <a:uLnTx/>
                <a:uFillTx/>
                <a:latin typeface="Arial"/>
                <a:cs typeface="Arial"/>
              </a:rPr>
              <a:t> Özelliklerinin İncelenmesi</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defRPr/>
            </a:pPr>
            <a:r>
              <a:rPr kumimoji="0" lang="tr-TR" sz="1200" b="0" i="0" u="none" strike="noStrike" kern="0" cap="none" spc="0" normalizeH="0" baseline="0" noProof="0" dirty="0" err="1" smtClean="0">
                <a:ln>
                  <a:noFill/>
                </a:ln>
                <a:solidFill>
                  <a:srgbClr val="000000"/>
                </a:solidFill>
                <a:effectLst/>
                <a:uLnTx/>
                <a:uFillTx/>
                <a:latin typeface="Arial"/>
                <a:cs typeface="Arial"/>
              </a:rPr>
              <a:t>American</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Pyschiatric</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Association</a:t>
            </a:r>
            <a:r>
              <a:rPr kumimoji="0" lang="tr-TR" sz="1200" b="0" i="0" u="none" strike="noStrike" kern="0" cap="none" spc="0" normalizeH="0" baseline="0" noProof="0" dirty="0" smtClean="0">
                <a:ln>
                  <a:noFill/>
                </a:ln>
                <a:solidFill>
                  <a:srgbClr val="000000"/>
                </a:solidFill>
                <a:effectLst/>
                <a:uLnTx/>
                <a:uFillTx/>
                <a:latin typeface="Arial"/>
                <a:cs typeface="Arial"/>
              </a:rPr>
              <a:t> (2013). </a:t>
            </a:r>
            <a:r>
              <a:rPr kumimoji="0" lang="tr-TR" sz="1200" b="0" i="0" u="none" strike="noStrike" kern="0" cap="none" spc="0" normalizeH="0" baseline="0" noProof="0" dirty="0" err="1" smtClean="0">
                <a:ln>
                  <a:noFill/>
                </a:ln>
                <a:solidFill>
                  <a:srgbClr val="000000"/>
                </a:solidFill>
                <a:effectLst/>
                <a:uLnTx/>
                <a:uFillTx/>
                <a:latin typeface="Arial"/>
                <a:cs typeface="Arial"/>
              </a:rPr>
              <a:t>Diagnostic</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and</a:t>
            </a:r>
            <a:r>
              <a:rPr kumimoji="0" lang="tr-TR" sz="1200" b="0" i="0" u="none" strike="noStrike" kern="0" cap="none" spc="0" normalizeH="0" baseline="0" noProof="0" dirty="0" smtClean="0">
                <a:ln>
                  <a:noFill/>
                </a:ln>
                <a:solidFill>
                  <a:srgbClr val="000000"/>
                </a:solidFill>
                <a:effectLst/>
                <a:uLnTx/>
                <a:uFillTx/>
                <a:latin typeface="Arial"/>
                <a:cs typeface="Arial"/>
              </a:rPr>
              <a:t> Statistical Manuel of </a:t>
            </a:r>
            <a:r>
              <a:rPr kumimoji="0" lang="tr-TR" sz="1200" b="0" i="0" u="none" strike="noStrike" kern="0" cap="none" spc="0" normalizeH="0" baseline="0" noProof="0" dirty="0" err="1" smtClean="0">
                <a:ln>
                  <a:noFill/>
                </a:ln>
                <a:solidFill>
                  <a:srgbClr val="000000"/>
                </a:solidFill>
                <a:effectLst/>
                <a:uLnTx/>
                <a:uFillTx/>
                <a:latin typeface="Arial"/>
                <a:cs typeface="Arial"/>
              </a:rPr>
              <a:t>Mental</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Disorders</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Fifth</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Ediotion</a:t>
            </a:r>
            <a:r>
              <a:rPr kumimoji="0" lang="tr-TR" sz="1200" b="0" i="0" u="none" strike="noStrike" kern="0" cap="none" spc="0" normalizeH="0" baseline="0" noProof="0" dirty="0" smtClean="0">
                <a:ln>
                  <a:noFill/>
                </a:ln>
                <a:solidFill>
                  <a:srgbClr val="000000"/>
                </a:solidFill>
                <a:effectLst/>
                <a:uLnTx/>
                <a:uFillTx/>
                <a:latin typeface="Arial"/>
                <a:cs typeface="Arial"/>
              </a:rPr>
              <a:t> (DSM-5). </a:t>
            </a:r>
            <a:r>
              <a:rPr kumimoji="0" lang="tr-TR" sz="1200" b="0" i="0" u="none" strike="noStrike" kern="0" cap="none" spc="0" normalizeH="0" baseline="0" noProof="0" dirty="0" err="1" smtClean="0">
                <a:ln>
                  <a:noFill/>
                </a:ln>
                <a:solidFill>
                  <a:srgbClr val="000000"/>
                </a:solidFill>
                <a:effectLst/>
                <a:uLnTx/>
                <a:uFillTx/>
                <a:latin typeface="Arial"/>
                <a:cs typeface="Arial"/>
              </a:rPr>
              <a:t>American</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Psychiatric</a:t>
            </a:r>
            <a:r>
              <a:rPr kumimoji="0" lang="tr-TR" sz="1200" b="0" i="0" u="none" strike="noStrike" kern="0" cap="none" spc="0" normalizeH="0" baseline="0" noProof="0" dirty="0" smtClean="0">
                <a:ln>
                  <a:noFill/>
                </a:ln>
                <a:solidFill>
                  <a:srgbClr val="000000"/>
                </a:solidFill>
                <a:effectLst/>
                <a:uLnTx/>
                <a:uFillTx/>
                <a:latin typeface="Arial"/>
                <a:cs typeface="Arial"/>
              </a:rPr>
              <a:t> Publishing. Washington. DC, </a:t>
            </a:r>
            <a:r>
              <a:rPr kumimoji="0" lang="tr-TR" sz="1200" b="0" i="0" u="none" strike="noStrike" kern="0" cap="none" spc="0" normalizeH="0" baseline="0" noProof="0" dirty="0" err="1" smtClean="0">
                <a:ln>
                  <a:noFill/>
                </a:ln>
                <a:solidFill>
                  <a:srgbClr val="000000"/>
                </a:solidFill>
                <a:effectLst/>
                <a:uLnTx/>
                <a:uFillTx/>
                <a:latin typeface="Arial"/>
                <a:cs typeface="Arial"/>
              </a:rPr>
              <a:t>London</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England</a:t>
            </a:r>
            <a:r>
              <a:rPr kumimoji="0" lang="tr-TR" sz="1200" b="0" i="0" u="none" strike="noStrike" kern="0" cap="none" spc="0" normalizeH="0" baseline="0" noProof="0" dirty="0" smtClean="0">
                <a:ln>
                  <a:noFill/>
                </a:ln>
                <a:solidFill>
                  <a:srgbClr val="000000"/>
                </a:solidFill>
                <a:effectLst/>
                <a:uLnTx/>
                <a:uFillTx/>
                <a:latin typeface="Arial"/>
                <a:cs typeface="Arial"/>
              </a:rPr>
              <a:t>. </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defRPr/>
            </a:pPr>
            <a:r>
              <a:rPr kumimoji="0" lang="tr-TR" sz="1200" b="0" i="0" u="none" strike="noStrike" kern="0" cap="none" spc="0" normalizeH="0" baseline="0" noProof="0" dirty="0" smtClean="0">
                <a:ln>
                  <a:noFill/>
                </a:ln>
                <a:solidFill>
                  <a:srgbClr val="000000"/>
                </a:solidFill>
                <a:effectLst/>
                <a:uLnTx/>
                <a:uFillTx/>
                <a:latin typeface="Arial"/>
                <a:cs typeface="Arial"/>
              </a:rPr>
              <a:t>Aslan, K., Şahin, S. (2015). Ülkemizde Otizm Spektrum Bozukluğu Olan Çocuklarda Sosyal Becerileri Geliştirmeye Yönelik Yapılan Güncel Çalışmalar. Hacettepe </a:t>
            </a:r>
            <a:r>
              <a:rPr kumimoji="0" lang="tr-TR" sz="1200" b="0" i="0" u="none" strike="noStrike" kern="0" cap="none" spc="0" normalizeH="0" baseline="0" noProof="0" dirty="0" err="1" smtClean="0">
                <a:ln>
                  <a:noFill/>
                </a:ln>
                <a:solidFill>
                  <a:srgbClr val="000000"/>
                </a:solidFill>
                <a:effectLst/>
                <a:uLnTx/>
                <a:uFillTx/>
                <a:latin typeface="Arial"/>
                <a:cs typeface="Arial"/>
              </a:rPr>
              <a:t>University</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Faculty</a:t>
            </a:r>
            <a:r>
              <a:rPr kumimoji="0" lang="tr-TR" sz="1200" b="0" i="0" u="none" strike="noStrike" kern="0" cap="none" spc="0" normalizeH="0" baseline="0" noProof="0" dirty="0" smtClean="0">
                <a:ln>
                  <a:noFill/>
                </a:ln>
                <a:solidFill>
                  <a:srgbClr val="000000"/>
                </a:solidFill>
                <a:effectLst/>
                <a:uLnTx/>
                <a:uFillTx/>
                <a:latin typeface="Arial"/>
                <a:cs typeface="Arial"/>
              </a:rPr>
              <a:t> Of </a:t>
            </a:r>
            <a:r>
              <a:rPr kumimoji="0" lang="tr-TR" sz="1200" b="0" i="0" u="none" strike="noStrike" kern="0" cap="none" spc="0" normalizeH="0" baseline="0" noProof="0" dirty="0" err="1" smtClean="0">
                <a:ln>
                  <a:noFill/>
                </a:ln>
                <a:solidFill>
                  <a:srgbClr val="000000"/>
                </a:solidFill>
                <a:effectLst/>
                <a:uLnTx/>
                <a:uFillTx/>
                <a:latin typeface="Arial"/>
                <a:cs typeface="Arial"/>
              </a:rPr>
              <a:t>Health</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Sciences</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Journal</a:t>
            </a:r>
            <a:r>
              <a:rPr kumimoji="0" lang="tr-TR" sz="1200" b="0" i="0" u="none" strike="noStrike" kern="0" cap="none" spc="0" normalizeH="0" baseline="0" noProof="0" dirty="0" smtClean="0">
                <a:ln>
                  <a:noFill/>
                </a:ln>
                <a:solidFill>
                  <a:srgbClr val="000000"/>
                </a:solidFill>
                <a:effectLst/>
                <a:uLnTx/>
                <a:uFillTx/>
                <a:latin typeface="Arial"/>
                <a:cs typeface="Arial"/>
              </a:rPr>
              <a:t>, 2(3).</a:t>
            </a:r>
          </a:p>
          <a:p>
            <a:pPr marL="457200" indent="-457200" eaLnBrk="1" latinLnBrk="0" hangingPunct="1">
              <a:buFontTx/>
              <a:buAutoNum type="arabicPeriod"/>
            </a:pPr>
            <a:r>
              <a:rPr lang="tr-TR" sz="1200" kern="0" dirty="0">
                <a:solidFill>
                  <a:srgbClr val="000000"/>
                </a:solidFill>
                <a:latin typeface="Arial"/>
                <a:cs typeface="Arial"/>
              </a:rPr>
              <a:t>Karpat, D., A. Yaygın Gelişimsel Bozukluk Tanısı Alan Çocukların Ebeveynlerin Yaşadığı Yas Tepkilerinin, Evlilik Uyumlarının Ve Sosyal Destek Algılarının İncelenmesi. . Dokuz Eylül Üniversitesi Eğitim Bilimleri Enstitüsü Aile Eğitimi Ve Danışmanlığı Anabilim Dalı Aile Eğitimi Ve Danışmanlığı Programı Yüksek Lisans Tezi, 2011</a:t>
            </a:r>
            <a:r>
              <a:rPr lang="tr-TR" sz="1200" kern="0" dirty="0" smtClean="0">
                <a:solidFill>
                  <a:srgbClr val="000000"/>
                </a:solidFill>
                <a:latin typeface="Arial"/>
                <a:cs typeface="Arial"/>
              </a:rPr>
              <a:t>.</a:t>
            </a:r>
          </a:p>
          <a:p>
            <a:pPr marL="457200" indent="-457200" eaLnBrk="1" latinLnBrk="0" hangingPunct="1">
              <a:buFontTx/>
              <a:buAutoNum type="arabicPeriod"/>
            </a:pPr>
            <a:r>
              <a:rPr lang="tr-TR" sz="1200" kern="0" dirty="0" smtClean="0">
                <a:solidFill>
                  <a:srgbClr val="000000"/>
                </a:solidFill>
                <a:latin typeface="Arial"/>
                <a:cs typeface="Arial"/>
              </a:rPr>
              <a:t>Otizm Spektrum Bozukluğu ve Beslenme. Aileler İçin Rehber Kitapçık. Özel Eğitim ve Rehberlik Hizmetleri Genel Müdürlüğü.</a:t>
            </a:r>
            <a:endParaRPr lang="tr-TR" sz="1200" kern="0" dirty="0">
              <a:solidFill>
                <a:srgbClr val="000000"/>
              </a:solidFill>
              <a:latin typeface="Arial"/>
              <a:cs typeface="Arial"/>
            </a:endParaRPr>
          </a:p>
          <a:p>
            <a:pPr marL="457200" indent="-457200" eaLnBrk="1" latinLnBrk="0" hangingPunct="1">
              <a:buFontTx/>
              <a:buAutoNum type="arabicPeriod"/>
            </a:pPr>
            <a:r>
              <a:rPr lang="tr-TR" sz="1200" kern="0" dirty="0">
                <a:solidFill>
                  <a:srgbClr val="000000"/>
                </a:solidFill>
                <a:latin typeface="Arial"/>
                <a:cs typeface="Arial"/>
              </a:rPr>
              <a:t>Mukaddes N. M. (2013). Otizm Spektrum Bozuklukları Tanı ve Takip, Nobel Tıp Kitabevleri, İstanbul ISBN: 978-605-335-024-08</a:t>
            </a:r>
            <a:r>
              <a:rPr lang="tr-TR" sz="1200" kern="0" dirty="0" smtClean="0">
                <a:solidFill>
                  <a:srgbClr val="000000"/>
                </a:solidFill>
                <a:latin typeface="Arial"/>
                <a:cs typeface="Arial"/>
              </a:rPr>
              <a:t>.</a:t>
            </a:r>
          </a:p>
          <a:p>
            <a:pPr marL="457200" indent="-457200" eaLnBrk="1" latinLnBrk="0" hangingPunct="1">
              <a:buFontTx/>
              <a:buAutoNum type="arabicPeriod"/>
            </a:pPr>
            <a:r>
              <a:rPr lang="tr-TR" sz="1200" kern="0" dirty="0" err="1" smtClean="0">
                <a:solidFill>
                  <a:srgbClr val="000000"/>
                </a:solidFill>
                <a:latin typeface="Arial"/>
                <a:cs typeface="Arial"/>
              </a:rPr>
              <a:t>Progetto</a:t>
            </a:r>
            <a:r>
              <a:rPr lang="it-IT" sz="1200" kern="0" dirty="0" smtClean="0">
                <a:solidFill>
                  <a:srgbClr val="000000"/>
                </a:solidFill>
                <a:latin typeface="Arial"/>
                <a:cs typeface="Arial"/>
              </a:rPr>
              <a:t> C</a:t>
            </a:r>
            <a:r>
              <a:rPr lang="tr-TR" sz="1200" kern="0" dirty="0" err="1" smtClean="0">
                <a:solidFill>
                  <a:srgbClr val="000000"/>
                </a:solidFill>
                <a:latin typeface="Arial"/>
                <a:cs typeface="Arial"/>
              </a:rPr>
              <a:t>rescere</a:t>
            </a:r>
            <a:r>
              <a:rPr lang="tr-TR" sz="1200" kern="0" dirty="0" smtClean="0">
                <a:solidFill>
                  <a:srgbClr val="000000"/>
                </a:solidFill>
                <a:latin typeface="Arial"/>
                <a:cs typeface="Arial"/>
              </a:rPr>
              <a:t> </a:t>
            </a:r>
            <a:r>
              <a:rPr lang="it-IT" sz="1200" kern="0" dirty="0" smtClean="0">
                <a:solidFill>
                  <a:srgbClr val="000000"/>
                </a:solidFill>
                <a:latin typeface="Arial"/>
                <a:cs typeface="Arial"/>
              </a:rPr>
              <a:t>S</a:t>
            </a:r>
            <a:r>
              <a:rPr lang="tr-TR" sz="1200" kern="0" dirty="0" err="1" smtClean="0">
                <a:solidFill>
                  <a:srgbClr val="000000"/>
                </a:solidFill>
                <a:latin typeface="Arial"/>
                <a:cs typeface="Arial"/>
              </a:rPr>
              <a:t>oc</a:t>
            </a:r>
            <a:r>
              <a:rPr lang="it-IT" sz="1200" kern="0" dirty="0" smtClean="0">
                <a:solidFill>
                  <a:srgbClr val="000000"/>
                </a:solidFill>
                <a:latin typeface="Arial"/>
                <a:cs typeface="Arial"/>
              </a:rPr>
              <a:t>. </a:t>
            </a:r>
            <a:r>
              <a:rPr lang="tr-TR" sz="1200" kern="0" dirty="0" err="1" smtClean="0">
                <a:solidFill>
                  <a:srgbClr val="000000"/>
                </a:solidFill>
                <a:latin typeface="Arial"/>
                <a:cs typeface="Arial"/>
              </a:rPr>
              <a:t>Coop</a:t>
            </a:r>
            <a:r>
              <a:rPr lang="it-IT" sz="1200" kern="0" dirty="0" smtClean="0">
                <a:solidFill>
                  <a:srgbClr val="000000"/>
                </a:solidFill>
                <a:latin typeface="Arial"/>
                <a:cs typeface="Arial"/>
              </a:rPr>
              <a:t>. S</a:t>
            </a:r>
            <a:r>
              <a:rPr lang="tr-TR" sz="1200" kern="0" dirty="0" err="1" smtClean="0">
                <a:solidFill>
                  <a:srgbClr val="000000"/>
                </a:solidFill>
                <a:latin typeface="Arial"/>
                <a:cs typeface="Arial"/>
              </a:rPr>
              <a:t>oc</a:t>
            </a:r>
            <a:r>
              <a:rPr lang="it-IT" sz="1200" kern="0" dirty="0" smtClean="0">
                <a:solidFill>
                  <a:srgbClr val="000000"/>
                </a:solidFill>
                <a:latin typeface="Arial"/>
                <a:cs typeface="Arial"/>
              </a:rPr>
              <a:t>.</a:t>
            </a:r>
            <a:r>
              <a:rPr lang="tr-TR" sz="1200" kern="0" dirty="0" smtClean="0">
                <a:solidFill>
                  <a:srgbClr val="000000"/>
                </a:solidFill>
                <a:latin typeface="Arial"/>
                <a:cs typeface="Arial"/>
              </a:rPr>
              <a:t> «Special </a:t>
            </a:r>
            <a:r>
              <a:rPr lang="tr-TR" sz="1200" kern="0" dirty="0" err="1" smtClean="0">
                <a:solidFill>
                  <a:srgbClr val="000000"/>
                </a:solidFill>
                <a:latin typeface="Arial"/>
                <a:cs typeface="Arial"/>
              </a:rPr>
              <a:t>Needs</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and</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Autism</a:t>
            </a:r>
            <a:r>
              <a:rPr lang="tr-TR" sz="1200" kern="0" dirty="0" smtClean="0">
                <a:solidFill>
                  <a:srgbClr val="000000"/>
                </a:solidFill>
                <a:latin typeface="Arial"/>
                <a:cs typeface="Arial"/>
              </a:rPr>
              <a:t> How </a:t>
            </a:r>
            <a:r>
              <a:rPr lang="tr-TR" sz="1200" kern="0" dirty="0" err="1" smtClean="0">
                <a:solidFill>
                  <a:srgbClr val="000000"/>
                </a:solidFill>
                <a:latin typeface="Arial"/>
                <a:cs typeface="Arial"/>
              </a:rPr>
              <a:t>to</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Deal</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With</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Them</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Theoretical</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and</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Practical</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Experiences</a:t>
            </a:r>
            <a:r>
              <a:rPr lang="tr-TR" sz="1200" kern="0" dirty="0" smtClean="0">
                <a:solidFill>
                  <a:srgbClr val="000000"/>
                </a:solidFill>
                <a:latin typeface="Arial"/>
                <a:cs typeface="Arial"/>
              </a:rPr>
              <a:t>.» Course </a:t>
            </a:r>
            <a:r>
              <a:rPr lang="tr-TR" sz="1200" kern="0" dirty="0" err="1" smtClean="0">
                <a:solidFill>
                  <a:srgbClr val="000000"/>
                </a:solidFill>
                <a:latin typeface="Arial"/>
                <a:cs typeface="Arial"/>
              </a:rPr>
              <a:t>Materials</a:t>
            </a:r>
            <a:r>
              <a:rPr lang="tr-TR" sz="1200" kern="0" dirty="0" smtClean="0">
                <a:solidFill>
                  <a:srgbClr val="000000"/>
                </a:solidFill>
                <a:latin typeface="Arial"/>
                <a:cs typeface="Arial"/>
              </a:rPr>
              <a:t>.</a:t>
            </a:r>
          </a:p>
          <a:p>
            <a:pPr marL="457200" indent="-457200" eaLnBrk="1" latinLnBrk="0" hangingPunct="1">
              <a:buFontTx/>
              <a:buAutoNum type="arabicPeriod"/>
            </a:pPr>
            <a:r>
              <a:rPr lang="tr-TR" sz="1200" kern="0" dirty="0" smtClean="0">
                <a:solidFill>
                  <a:srgbClr val="000000"/>
                </a:solidFill>
                <a:latin typeface="Arial"/>
                <a:cs typeface="Arial"/>
              </a:rPr>
              <a:t>Selimoğlu</a:t>
            </a:r>
            <a:r>
              <a:rPr lang="tr-TR" sz="1200" kern="0" dirty="0">
                <a:solidFill>
                  <a:srgbClr val="000000"/>
                </a:solidFill>
                <a:latin typeface="Arial"/>
                <a:cs typeface="Arial"/>
              </a:rPr>
              <a:t>, Ö. G., Özdemir, S., </a:t>
            </a:r>
            <a:r>
              <a:rPr lang="tr-TR" sz="1200" kern="0" dirty="0" err="1">
                <a:solidFill>
                  <a:srgbClr val="000000"/>
                </a:solidFill>
                <a:latin typeface="Arial"/>
                <a:cs typeface="Arial"/>
              </a:rPr>
              <a:t>Töret</a:t>
            </a:r>
            <a:r>
              <a:rPr lang="tr-TR" sz="1200" kern="0" dirty="0">
                <a:solidFill>
                  <a:srgbClr val="000000"/>
                </a:solidFill>
                <a:latin typeface="Arial"/>
                <a:cs typeface="Arial"/>
              </a:rPr>
              <a:t>, G., &amp; </a:t>
            </a:r>
            <a:r>
              <a:rPr lang="tr-TR" sz="1200" kern="0" dirty="0" err="1">
                <a:solidFill>
                  <a:srgbClr val="000000"/>
                </a:solidFill>
                <a:latin typeface="Arial"/>
                <a:cs typeface="Arial"/>
              </a:rPr>
              <a:t>Özkubat</a:t>
            </a:r>
            <a:r>
              <a:rPr lang="tr-TR" sz="1200" kern="0" dirty="0">
                <a:solidFill>
                  <a:srgbClr val="000000"/>
                </a:solidFill>
                <a:latin typeface="Arial"/>
                <a:cs typeface="Arial"/>
              </a:rPr>
              <a:t>, U. (2013). Otizmli Çocuğa Sahip Ebeveynlerin Otizm Tanılama Sürecinde ve Tanı Sonrasında Yaşadıkları Deneyimlerine İlişkin Görüşlerinin İncelenmesi. International </a:t>
            </a:r>
            <a:r>
              <a:rPr lang="tr-TR" sz="1200" kern="0" dirty="0" err="1">
                <a:solidFill>
                  <a:srgbClr val="000000"/>
                </a:solidFill>
                <a:latin typeface="Arial"/>
                <a:cs typeface="Arial"/>
              </a:rPr>
              <a:t>Journal</a:t>
            </a:r>
            <a:r>
              <a:rPr lang="tr-TR" sz="1200" kern="0" dirty="0">
                <a:solidFill>
                  <a:srgbClr val="000000"/>
                </a:solidFill>
                <a:latin typeface="Arial"/>
                <a:cs typeface="Arial"/>
              </a:rPr>
              <a:t> of </a:t>
            </a:r>
            <a:r>
              <a:rPr lang="tr-TR" sz="1200" kern="0" dirty="0" err="1">
                <a:solidFill>
                  <a:srgbClr val="000000"/>
                </a:solidFill>
                <a:latin typeface="Arial"/>
                <a:cs typeface="Arial"/>
              </a:rPr>
              <a:t>Early</a:t>
            </a:r>
            <a:r>
              <a:rPr lang="tr-TR" sz="1200" kern="0" dirty="0">
                <a:solidFill>
                  <a:srgbClr val="000000"/>
                </a:solidFill>
                <a:latin typeface="Arial"/>
                <a:cs typeface="Arial"/>
              </a:rPr>
              <a:t> </a:t>
            </a:r>
            <a:r>
              <a:rPr lang="tr-TR" sz="1200" kern="0" dirty="0" err="1">
                <a:solidFill>
                  <a:srgbClr val="000000"/>
                </a:solidFill>
                <a:latin typeface="Arial"/>
                <a:cs typeface="Arial"/>
              </a:rPr>
              <a:t>Childhood</a:t>
            </a:r>
            <a:r>
              <a:rPr lang="tr-TR" sz="1200" kern="0" dirty="0">
                <a:solidFill>
                  <a:srgbClr val="000000"/>
                </a:solidFill>
                <a:latin typeface="Arial"/>
                <a:cs typeface="Arial"/>
              </a:rPr>
              <a:t> Special </a:t>
            </a:r>
            <a:r>
              <a:rPr lang="tr-TR" sz="1200" kern="0" dirty="0" err="1">
                <a:solidFill>
                  <a:srgbClr val="000000"/>
                </a:solidFill>
                <a:latin typeface="Arial"/>
                <a:cs typeface="Arial"/>
              </a:rPr>
              <a:t>Education</a:t>
            </a:r>
            <a:r>
              <a:rPr lang="tr-TR" sz="1200" kern="0" dirty="0">
                <a:solidFill>
                  <a:srgbClr val="000000"/>
                </a:solidFill>
                <a:latin typeface="Arial"/>
                <a:cs typeface="Arial"/>
              </a:rPr>
              <a:t>, 5(2</a:t>
            </a:r>
            <a:r>
              <a:rPr lang="tr-TR" sz="1200" kern="0" dirty="0" smtClean="0">
                <a:solidFill>
                  <a:srgbClr val="000000"/>
                </a:solidFill>
                <a:latin typeface="Arial"/>
                <a:cs typeface="Arial"/>
              </a:rPr>
              <a:t>).</a:t>
            </a:r>
          </a:p>
          <a:p>
            <a:pPr marL="457200" indent="-457200" eaLnBrk="1" latinLnBrk="0" hangingPunct="1">
              <a:buFontTx/>
              <a:buAutoNum type="arabicPeriod"/>
            </a:pPr>
            <a:r>
              <a:rPr lang="tr-TR" sz="1200" kern="0" dirty="0" smtClean="0">
                <a:solidFill>
                  <a:srgbClr val="000000"/>
                </a:solidFill>
                <a:latin typeface="Arial"/>
                <a:cs typeface="Arial"/>
              </a:rPr>
              <a:t>Tekin-İftar, E. (2014). Otizm spektrum bozukluğu olan çocuklar ve eğitimleri (3. Baskı). Ankara: Vize Basın Yayın</a:t>
            </a:r>
          </a:p>
          <a:p>
            <a:pPr marL="457200" indent="-457200" eaLnBrk="1" latinLnBrk="0" hangingPunct="1">
              <a:buFontTx/>
              <a:buAutoNum type="arabicPeriod"/>
            </a:pPr>
            <a:r>
              <a:rPr lang="tr-TR" sz="1200" u="sng" dirty="0">
                <a:hlinkClick r:id="rId2"/>
              </a:rPr>
              <a:t>http://</a:t>
            </a:r>
            <a:r>
              <a:rPr lang="tr-TR" sz="1200" u="sng" dirty="0" smtClean="0">
                <a:hlinkClick r:id="rId2"/>
              </a:rPr>
              <a:t>www.tohumotizmportali.org</a:t>
            </a:r>
            <a:r>
              <a:rPr lang="tr-TR" sz="1200" u="sng" dirty="0" smtClean="0"/>
              <a:t> </a:t>
            </a:r>
            <a:r>
              <a:rPr lang="tr-TR" sz="1200" dirty="0" smtClean="0"/>
              <a:t>Erişim tarihi: 10.07.2020.</a:t>
            </a:r>
            <a:endParaRPr lang="tr-TR" sz="1200" kern="0" dirty="0">
              <a:solidFill>
                <a:srgbClr val="000000"/>
              </a:solidFill>
              <a:latin typeface="Arial"/>
              <a:cs typeface="Arial"/>
            </a:endParaRPr>
          </a:p>
        </p:txBody>
      </p:sp>
    </p:spTree>
    <p:extLst>
      <p:ext uri="{BB962C8B-B14F-4D97-AF65-F5344CB8AC3E}">
        <p14:creationId xmlns:p14="http://schemas.microsoft.com/office/powerpoint/2010/main" val="1699014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835696" y="1563638"/>
            <a:ext cx="6768752" cy="1200329"/>
          </a:xfrm>
          <a:prstGeom prst="rect">
            <a:avLst/>
          </a:prstGeom>
        </p:spPr>
        <p:txBody>
          <a:bodyPr wrap="square">
            <a:spAutoFit/>
          </a:bodyPr>
          <a:lstStyle/>
          <a:p>
            <a:r>
              <a:rPr lang="tr-TR" sz="7200" b="1" dirty="0" smtClean="0">
                <a:solidFill>
                  <a:srgbClr val="000000"/>
                </a:solidFill>
                <a:latin typeface="Arial" pitchFamily="34" charset="0"/>
                <a:cs typeface="Arial" pitchFamily="34" charset="0"/>
                <a:sym typeface="Wingdings" pitchFamily="2" charset="2"/>
              </a:rPr>
              <a:t>Teşekkürler </a:t>
            </a:r>
            <a:endParaRPr lang="tr-TR" sz="7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8" presetClass="emph" presetSubtype="0" fill="hold" grpId="1" nodeType="afterEffect">
                                  <p:stCondLst>
                                    <p:cond delay="0"/>
                                  </p:stCondLst>
                                  <p:childTnLst>
                                    <p:animRot by="21600000">
                                      <p:cBhvr>
                                        <p:cTn id="11" dur="1000" fill="hold"/>
                                        <p:tgtEl>
                                          <p:spTgt spid="3"/>
                                        </p:tgtEl>
                                        <p:attrNameLst>
                                          <p:attrName>r</p:attrName>
                                        </p:attrNameLst>
                                      </p:cBhvr>
                                    </p:animRot>
                                  </p:childTnLst>
                                </p:cTn>
                              </p:par>
                            </p:childTnLst>
                          </p:cTn>
                        </p:par>
                        <p:par>
                          <p:cTn id="12" fill="hold">
                            <p:stCondLst>
                              <p:cond delay="1500"/>
                            </p:stCondLst>
                            <p:childTnLst>
                              <p:par>
                                <p:cTn id="13" presetID="2" presetClass="exit" presetSubtype="6" fill="hold" grpId="2" nodeType="afterEffect">
                                  <p:stCondLst>
                                    <p:cond delay="0"/>
                                  </p:stCondLst>
                                  <p:childTnLst>
                                    <p:anim calcmode="lin" valueType="num">
                                      <p:cBhvr additive="base">
                                        <p:cTn id="14" dur="2000"/>
                                        <p:tgtEl>
                                          <p:spTgt spid="3"/>
                                        </p:tgtEl>
                                        <p:attrNameLst>
                                          <p:attrName>ppt_x</p:attrName>
                                        </p:attrNameLst>
                                      </p:cBhvr>
                                      <p:tavLst>
                                        <p:tav tm="0">
                                          <p:val>
                                            <p:strVal val="ppt_x"/>
                                          </p:val>
                                        </p:tav>
                                        <p:tav tm="100000">
                                          <p:val>
                                            <p:strVal val="1+ppt_w/2"/>
                                          </p:val>
                                        </p:tav>
                                      </p:tavLst>
                                    </p:anim>
                                    <p:anim calcmode="lin" valueType="num">
                                      <p:cBhvr additive="base">
                                        <p:cTn id="15" dur="2000"/>
                                        <p:tgtEl>
                                          <p:spTgt spid="3"/>
                                        </p:tgtEl>
                                        <p:attrNameLst>
                                          <p:attrName>ppt_y</p:attrName>
                                        </p:attrNameLst>
                                      </p:cBhvr>
                                      <p:tavLst>
                                        <p:tav tm="0">
                                          <p:val>
                                            <p:strVal val="ppt_y"/>
                                          </p:val>
                                        </p:tav>
                                        <p:tav tm="100000">
                                          <p:val>
                                            <p:strVal val="1+ppt_h/2"/>
                                          </p:val>
                                        </p:tav>
                                      </p:tavLst>
                                    </p:anim>
                                    <p:set>
                                      <p:cBhvr>
                                        <p:cTn id="16"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907704" y="1344096"/>
            <a:ext cx="6696744" cy="1569660"/>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kern="0" dirty="0" smtClean="0"/>
              <a:t>Çocuğun İstediği </a:t>
            </a:r>
            <a:r>
              <a:rPr lang="tr-TR" sz="1600" kern="0" dirty="0"/>
              <a:t>bir şeyin yapılmaması, ritüelinin bozulması ve istenmeyen bir durumun oluşması esnasında </a:t>
            </a:r>
            <a:r>
              <a:rPr lang="tr-TR" sz="1600" kern="0" dirty="0" smtClean="0"/>
              <a:t>öfke nöbeti ortaya </a:t>
            </a:r>
            <a:r>
              <a:rPr lang="tr-TR" sz="1600" kern="0" dirty="0"/>
              <a:t>çıkabilir. </a:t>
            </a:r>
            <a:endParaRPr lang="tr-TR" sz="1600" kern="0" dirty="0" smtClean="0"/>
          </a:p>
          <a:p>
            <a:pPr marL="285750" lvl="0" indent="-285750" algn="just" latinLnBrk="0">
              <a:buFont typeface="Arial" panose="020B0604020202020204" pitchFamily="34" charset="0"/>
              <a:buChar char="•"/>
              <a:defRPr/>
            </a:pPr>
            <a:r>
              <a:rPr lang="tr-TR" sz="1600" kern="0" dirty="0" smtClean="0"/>
              <a:t>Öfke </a:t>
            </a:r>
            <a:r>
              <a:rPr lang="tr-TR" sz="1600" kern="0" dirty="0"/>
              <a:t>nöbetlerinin kayıtları tutularak hangi durumlar sonrası, hangi ortamda meydana geldiği belirlenebilir. Böylelikle öfke nöbetlerini önceden tahmin ederek önüne geçebilirsiniz</a:t>
            </a:r>
            <a:r>
              <a:rPr lang="tr-TR" sz="1600" kern="0" dirty="0" smtClean="0"/>
              <a:t>.</a:t>
            </a:r>
          </a:p>
        </p:txBody>
      </p:sp>
      <p:sp>
        <p:nvSpPr>
          <p:cNvPr id="3" name="4 Dikdörtgen"/>
          <p:cNvSpPr/>
          <p:nvPr/>
        </p:nvSpPr>
        <p:spPr>
          <a:xfrm>
            <a:off x="1547664" y="267494"/>
            <a:ext cx="7953346"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ÖFKE NÖBETİ SIRASINDA NELER YAPABİLİRSİNİZ?</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1026" name="Picture 2" descr="öfke nöbeti | REHBERLİK SERVİ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111" y="3014015"/>
            <a:ext cx="3624337" cy="195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52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63688" y="984672"/>
            <a:ext cx="6696744" cy="1569660"/>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kern="0" dirty="0" smtClean="0"/>
              <a:t>Çocuğunuza o esnada “hayır yapma” gibi olumsuz, kısıtlayıcı ifadelerle yaklaşmaktansa dikkatini başka yöne kaydırmasını sağlayınız.</a:t>
            </a:r>
          </a:p>
          <a:p>
            <a:pPr marL="285750" lvl="0" indent="-285750" algn="just" latinLnBrk="0">
              <a:buFont typeface="Arial" panose="020B0604020202020204" pitchFamily="34" charset="0"/>
              <a:buChar char="•"/>
              <a:defRPr/>
            </a:pPr>
            <a:r>
              <a:rPr lang="tr-TR" sz="1600" kern="0" dirty="0" smtClean="0"/>
              <a:t>Öfke </a:t>
            </a:r>
            <a:r>
              <a:rPr lang="tr-TR" sz="1600" kern="0" dirty="0"/>
              <a:t>nöbeti başladığında görmezden gelerek çocuğun yanından biraz uzaklaşmak ve </a:t>
            </a:r>
            <a:r>
              <a:rPr lang="tr-TR" sz="1600" kern="0" dirty="0" smtClean="0"/>
              <a:t>doğal </a:t>
            </a:r>
            <a:r>
              <a:rPr lang="tr-TR" sz="1600" kern="0" dirty="0"/>
              <a:t>bir ses </a:t>
            </a:r>
            <a:r>
              <a:rPr lang="tr-TR" sz="1600" kern="0" dirty="0" smtClean="0"/>
              <a:t>tonuyla </a:t>
            </a:r>
            <a:r>
              <a:rPr lang="tr-TR" sz="1600" kern="0" dirty="0"/>
              <a:t>konuşmayı sürdürmek ya da odadan dışarı çıkmak sıklıkla nöbeti söndürür. </a:t>
            </a:r>
            <a:endParaRPr lang="tr-TR" sz="1600" kern="0" dirty="0" smtClean="0"/>
          </a:p>
        </p:txBody>
      </p:sp>
      <p:sp>
        <p:nvSpPr>
          <p:cNvPr id="3" name="4 Dikdörtgen"/>
          <p:cNvSpPr/>
          <p:nvPr/>
        </p:nvSpPr>
        <p:spPr>
          <a:xfrm>
            <a:off x="1475656" y="-92546"/>
            <a:ext cx="7953346"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ÖFKE NÖBETİ SIRASINDA NELER YAPABİLİRSİNİZ?</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2050" name="Picture 2" descr="An Engineer's Guide to Handling Temper Tantrums | by The Good M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096" y="2787774"/>
            <a:ext cx="3624336" cy="225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288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63688" y="955106"/>
            <a:ext cx="6696744" cy="1815882"/>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kern="0" dirty="0" smtClean="0"/>
              <a:t>Evinizdeki </a:t>
            </a:r>
            <a:r>
              <a:rPr lang="tr-TR" sz="1600" kern="0" dirty="0"/>
              <a:t>ortamı mümkün mertebe sadeleştirerek, çocuğunuzun zarar görebileceği eşyaları ulaşamayacağı yerlere koyarak, ortamınızı çocuğunuza uygun hale getiriniz</a:t>
            </a:r>
            <a:r>
              <a:rPr lang="tr-TR" sz="1600" kern="0" dirty="0" smtClean="0"/>
              <a:t>.</a:t>
            </a:r>
          </a:p>
          <a:p>
            <a:pPr marL="285750" lvl="0" indent="-285750" algn="just" latinLnBrk="0">
              <a:buFont typeface="Arial" panose="020B0604020202020204" pitchFamily="34" charset="0"/>
              <a:buChar char="•"/>
              <a:defRPr/>
            </a:pPr>
            <a:r>
              <a:rPr lang="tr-TR" sz="1600" kern="0" dirty="0" smtClean="0"/>
              <a:t>Çocuğunuzun </a:t>
            </a:r>
            <a:r>
              <a:rPr lang="tr-TR" sz="1600" kern="0" dirty="0"/>
              <a:t>öfke nöbetleri kontrol edemeyeceğiniz boyutlarda ise, kendini yatıştırmakta zorlandığını düşünüyorsanız ve sıklığı çok fazla ise bir çocuk ruh sağlığı uzmanından veya psikologdan yardım isteyiniz.</a:t>
            </a:r>
          </a:p>
        </p:txBody>
      </p:sp>
      <p:sp>
        <p:nvSpPr>
          <p:cNvPr id="3" name="4 Dikdörtgen"/>
          <p:cNvSpPr/>
          <p:nvPr/>
        </p:nvSpPr>
        <p:spPr>
          <a:xfrm>
            <a:off x="1475656" y="-92546"/>
            <a:ext cx="7953346"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ÖFKE NÖBETİ SIRASINDA NELER YAPABİLİRSİNİZ?</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3074" name="Picture 2" descr="When a Child Has a Tantru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060" y="2770988"/>
            <a:ext cx="3348372" cy="223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0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3620</TotalTime>
  <Words>1460</Words>
  <Application>Microsoft Office PowerPoint</Application>
  <PresentationFormat>Ekran Gösterisi (16:9)</PresentationFormat>
  <Paragraphs>215</Paragraphs>
  <Slides>61</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61</vt:i4>
      </vt:variant>
    </vt:vector>
  </HeadingPairs>
  <TitlesOfParts>
    <vt:vector size="67" baseType="lpstr">
      <vt:lpstr>맑은 고딕</vt:lpstr>
      <vt:lpstr>Arial</vt:lpstr>
      <vt:lpstr>Calibri</vt:lpstr>
      <vt:lpstr>Wingdings</vt:lpstr>
      <vt:lpstr>Office Theme</vt:lpstr>
      <vt:lpstr>Custom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lokman</cp:lastModifiedBy>
  <cp:revision>508</cp:revision>
  <dcterms:created xsi:type="dcterms:W3CDTF">2014-04-01T16:27:38Z</dcterms:created>
  <dcterms:modified xsi:type="dcterms:W3CDTF">2020-07-14T11:29:37Z</dcterms:modified>
</cp:coreProperties>
</file>