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Lst>
  <p:sldSz cx="18288000" cy="10287000"/>
  <p:notesSz cx="6858000" cy="9144000"/>
  <p:embeddedFontLst>
    <p:embeddedFont>
      <p:font typeface="DejaVu Serif" charset="1" panose="02060603050605020204"/>
      <p:regular r:id="rId13"/>
    </p:embeddedFont>
    <p:embeddedFont>
      <p:font typeface="Abril Fatface" charset="1" panose="02000503000000020003"/>
      <p:regular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fonts/font13.fntdata" Type="http://schemas.openxmlformats.org/officeDocument/2006/relationships/font"/><Relationship Id="rId14" Target="fonts/font14.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 Id="rId3" Target="../media/image2.png" Type="http://schemas.openxmlformats.org/officeDocument/2006/relationships/image"/><Relationship Id="rId4" Target="../media/image3.svg" Type="http://schemas.openxmlformats.org/officeDocument/2006/relationships/image"/><Relationship Id="rId5" Target="../media/image4.png" Type="http://schemas.openxmlformats.org/officeDocument/2006/relationships/image"/><Relationship Id="rId6" Target="../media/image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7.png" Type="http://schemas.openxmlformats.org/officeDocument/2006/relationships/image"/><Relationship Id="rId4" Target="../media/image8.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9.png" Type="http://schemas.openxmlformats.org/officeDocument/2006/relationships/image"/><Relationship Id="rId4" Target="../media/image10.png" Type="http://schemas.openxmlformats.org/officeDocument/2006/relationships/image"/><Relationship Id="rId5" Target="../media/image11.svg" Type="http://schemas.openxmlformats.org/officeDocument/2006/relationships/image"/><Relationship Id="rId6" Target="../media/image12.png" Type="http://schemas.openxmlformats.org/officeDocument/2006/relationships/image"/><Relationship Id="rId7" Target="../media/image13.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14.png" Type="http://schemas.openxmlformats.org/officeDocument/2006/relationships/image"/><Relationship Id="rId4" Target="../media/image15.svg" Type="http://schemas.openxmlformats.org/officeDocument/2006/relationships/image"/><Relationship Id="rId5" Target="../media/image16.png" Type="http://schemas.openxmlformats.org/officeDocument/2006/relationships/image"/><Relationship Id="rId6" Target="../media/image17.sv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18.png" Type="http://schemas.openxmlformats.org/officeDocument/2006/relationships/image"/><Relationship Id="rId4" Target="../media/image19.png" Type="http://schemas.openxmlformats.org/officeDocument/2006/relationships/image"/><Relationship Id="rId5" Target="../media/image20.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21.png" Type="http://schemas.openxmlformats.org/officeDocument/2006/relationships/image"/><Relationship Id="rId4" Target="../media/image22.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 Id="rId3" Target="../media/image23.png" Type="http://schemas.openxmlformats.org/officeDocument/2006/relationships/image"/><Relationship Id="rId4" Target="../media/image24.svg" Type="http://schemas.openxmlformats.org/officeDocument/2006/relationships/image"/><Relationship Id="rId5" Target="../media/image25.png" Type="http://schemas.openxmlformats.org/officeDocument/2006/relationships/image"/><Relationship Id="rId6" Target="../media/image26.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60000">
            <a:off x="0" y="0"/>
            <a:ext cx="9047988" cy="10287000"/>
          </a:xfrm>
          <a:custGeom>
            <a:avLst/>
            <a:gdLst/>
            <a:ahLst/>
            <a:cxnLst/>
            <a:rect r="r" b="b" t="t" l="l"/>
            <a:pathLst>
              <a:path h="10287000" w="9047988">
                <a:moveTo>
                  <a:pt x="0" y="0"/>
                </a:moveTo>
                <a:lnTo>
                  <a:pt x="9047988" y="0"/>
                </a:lnTo>
                <a:lnTo>
                  <a:pt x="9047988" y="10287000"/>
                </a:lnTo>
                <a:lnTo>
                  <a:pt x="0" y="10287000"/>
                </a:lnTo>
                <a:lnTo>
                  <a:pt x="0" y="0"/>
                </a:lnTo>
                <a:close/>
              </a:path>
            </a:pathLst>
          </a:custGeom>
          <a:blipFill>
            <a:blip r:embed="rId2"/>
            <a:stretch>
              <a:fillRect l="-50" t="0" r="0" b="0"/>
            </a:stretch>
          </a:blipFill>
        </p:spPr>
      </p:sp>
      <p:sp>
        <p:nvSpPr>
          <p:cNvPr name="Freeform 3" id="3"/>
          <p:cNvSpPr/>
          <p:nvPr/>
        </p:nvSpPr>
        <p:spPr>
          <a:xfrm flipH="false" flipV="false" rot="0">
            <a:off x="1559566" y="2689136"/>
            <a:ext cx="4582744" cy="4582673"/>
          </a:xfrm>
          <a:custGeom>
            <a:avLst/>
            <a:gdLst/>
            <a:ahLst/>
            <a:cxnLst/>
            <a:rect r="r" b="b" t="t" l="l"/>
            <a:pathLst>
              <a:path h="4582673" w="4582744">
                <a:moveTo>
                  <a:pt x="0" y="0"/>
                </a:moveTo>
                <a:lnTo>
                  <a:pt x="4582745" y="0"/>
                </a:lnTo>
                <a:lnTo>
                  <a:pt x="4582745" y="4582673"/>
                </a:lnTo>
                <a:lnTo>
                  <a:pt x="0" y="458267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0376154" y="3659043"/>
            <a:ext cx="1864762" cy="606247"/>
          </a:xfrm>
          <a:custGeom>
            <a:avLst/>
            <a:gdLst/>
            <a:ahLst/>
            <a:cxnLst/>
            <a:rect r="r" b="b" t="t" l="l"/>
            <a:pathLst>
              <a:path h="606247" w="1864762">
                <a:moveTo>
                  <a:pt x="0" y="0"/>
                </a:moveTo>
                <a:lnTo>
                  <a:pt x="1864762" y="0"/>
                </a:lnTo>
                <a:lnTo>
                  <a:pt x="1864762" y="606247"/>
                </a:lnTo>
                <a:lnTo>
                  <a:pt x="0" y="606247"/>
                </a:lnTo>
                <a:lnTo>
                  <a:pt x="0" y="0"/>
                </a:lnTo>
                <a:close/>
              </a:path>
            </a:pathLst>
          </a:custGeom>
          <a:blipFill>
            <a:blip r:embed="rId5"/>
            <a:stretch>
              <a:fillRect l="0" t="0" r="0" b="0"/>
            </a:stretch>
          </a:blipFill>
        </p:spPr>
      </p:sp>
      <p:sp>
        <p:nvSpPr>
          <p:cNvPr name="Freeform 5" id="5"/>
          <p:cNvSpPr/>
          <p:nvPr/>
        </p:nvSpPr>
        <p:spPr>
          <a:xfrm flipH="false" flipV="false" rot="0">
            <a:off x="10376154" y="4260718"/>
            <a:ext cx="6265540" cy="596646"/>
          </a:xfrm>
          <a:custGeom>
            <a:avLst/>
            <a:gdLst/>
            <a:ahLst/>
            <a:cxnLst/>
            <a:rect r="r" b="b" t="t" l="l"/>
            <a:pathLst>
              <a:path h="596646" w="6265540">
                <a:moveTo>
                  <a:pt x="0" y="0"/>
                </a:moveTo>
                <a:lnTo>
                  <a:pt x="6265540" y="0"/>
                </a:lnTo>
                <a:lnTo>
                  <a:pt x="6265540" y="596646"/>
                </a:lnTo>
                <a:lnTo>
                  <a:pt x="0" y="596646"/>
                </a:lnTo>
                <a:lnTo>
                  <a:pt x="0" y="0"/>
                </a:lnTo>
                <a:close/>
              </a:path>
            </a:pathLst>
          </a:custGeom>
          <a:blipFill>
            <a:blip r:embed="rId6"/>
            <a:stretch>
              <a:fillRect l="0" t="0" r="0" b="0"/>
            </a:stretch>
          </a:blipFill>
        </p:spPr>
      </p:sp>
      <p:sp>
        <p:nvSpPr>
          <p:cNvPr name="TextBox 6" id="6"/>
          <p:cNvSpPr txBox="true"/>
          <p:nvPr/>
        </p:nvSpPr>
        <p:spPr>
          <a:xfrm rot="0">
            <a:off x="9844607" y="5076825"/>
            <a:ext cx="7328634" cy="1047749"/>
          </a:xfrm>
          <a:prstGeom prst="rect">
            <a:avLst/>
          </a:prstGeom>
        </p:spPr>
        <p:txBody>
          <a:bodyPr anchor="t" rtlCol="false" tIns="0" lIns="0" bIns="0" rIns="0">
            <a:spAutoFit/>
          </a:bodyPr>
          <a:lstStyle/>
          <a:p>
            <a:pPr algn="ctr">
              <a:lnSpc>
                <a:spcPts val="4200"/>
              </a:lnSpc>
            </a:pPr>
            <a:r>
              <a:rPr lang="en-US" sz="3000">
                <a:solidFill>
                  <a:srgbClr val="000000"/>
                </a:solidFill>
                <a:latin typeface="DejaVu Serif"/>
                <a:ea typeface="DejaVu Serif"/>
                <a:cs typeface="DejaVu Serif"/>
                <a:sym typeface="DejaVu Serif"/>
              </a:rPr>
              <a:t>“SINIR KOYMA ÖĞRENCİ SEMİNERİ”</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21208" y="0"/>
            <a:ext cx="4480560" cy="1401318"/>
          </a:xfrm>
          <a:custGeom>
            <a:avLst/>
            <a:gdLst/>
            <a:ahLst/>
            <a:cxnLst/>
            <a:rect r="r" b="b" t="t" l="l"/>
            <a:pathLst>
              <a:path h="1401318" w="4480560">
                <a:moveTo>
                  <a:pt x="0" y="0"/>
                </a:moveTo>
                <a:lnTo>
                  <a:pt x="4480560" y="0"/>
                </a:lnTo>
                <a:lnTo>
                  <a:pt x="4480560" y="1401318"/>
                </a:lnTo>
                <a:lnTo>
                  <a:pt x="0" y="1401318"/>
                </a:lnTo>
                <a:lnTo>
                  <a:pt x="0" y="0"/>
                </a:lnTo>
                <a:close/>
              </a:path>
            </a:pathLst>
          </a:custGeom>
          <a:blipFill>
            <a:blip r:embed="rId2"/>
            <a:stretch>
              <a:fillRect l="0" t="0" r="0" b="0"/>
            </a:stretch>
          </a:blipFill>
        </p:spPr>
      </p:sp>
      <p:sp>
        <p:nvSpPr>
          <p:cNvPr name="Freeform 3" id="3"/>
          <p:cNvSpPr/>
          <p:nvPr/>
        </p:nvSpPr>
        <p:spPr>
          <a:xfrm flipH="false" flipV="false" rot="0">
            <a:off x="6097785" y="5911863"/>
            <a:ext cx="6745574" cy="4114800"/>
          </a:xfrm>
          <a:custGeom>
            <a:avLst/>
            <a:gdLst/>
            <a:ahLst/>
            <a:cxnLst/>
            <a:rect r="r" b="b" t="t" l="l"/>
            <a:pathLst>
              <a:path h="4114800" w="6745574">
                <a:moveTo>
                  <a:pt x="0" y="0"/>
                </a:moveTo>
                <a:lnTo>
                  <a:pt x="6745573" y="0"/>
                </a:lnTo>
                <a:lnTo>
                  <a:pt x="6745573"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841437" y="2143474"/>
            <a:ext cx="16605127" cy="2714454"/>
          </a:xfrm>
          <a:prstGeom prst="rect">
            <a:avLst/>
          </a:prstGeom>
        </p:spPr>
        <p:txBody>
          <a:bodyPr anchor="t" rtlCol="false" tIns="0" lIns="0" bIns="0" rIns="0">
            <a:spAutoFit/>
          </a:bodyPr>
          <a:lstStyle/>
          <a:p>
            <a:pPr algn="ctr">
              <a:lnSpc>
                <a:spcPts val="5455"/>
              </a:lnSpc>
            </a:pPr>
            <a:r>
              <a:rPr lang="en-US" sz="3896">
                <a:solidFill>
                  <a:srgbClr val="000000"/>
                </a:solidFill>
                <a:latin typeface="Abril Fatface"/>
                <a:ea typeface="Abril Fatface"/>
                <a:cs typeface="Abril Fatface"/>
                <a:sym typeface="Abril Fatface"/>
              </a:rPr>
              <a:t>İstemediğiniz davranışlar karşısında çevrenize sınır koymak, hem kişisel sınırlarınızı korumak hem de sağlıklı ilişkiler sürdürmek açısından önemlidir. İşte bu süreçte uygulayabileceğiniz bazı etkili teknikler:</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21208" y="0"/>
            <a:ext cx="4480560" cy="1401318"/>
          </a:xfrm>
          <a:custGeom>
            <a:avLst/>
            <a:gdLst/>
            <a:ahLst/>
            <a:cxnLst/>
            <a:rect r="r" b="b" t="t" l="l"/>
            <a:pathLst>
              <a:path h="1401318" w="4480560">
                <a:moveTo>
                  <a:pt x="0" y="0"/>
                </a:moveTo>
                <a:lnTo>
                  <a:pt x="4480560" y="0"/>
                </a:lnTo>
                <a:lnTo>
                  <a:pt x="4480560" y="1401318"/>
                </a:lnTo>
                <a:lnTo>
                  <a:pt x="0" y="1401318"/>
                </a:lnTo>
                <a:lnTo>
                  <a:pt x="0" y="0"/>
                </a:lnTo>
                <a:close/>
              </a:path>
            </a:pathLst>
          </a:custGeom>
          <a:blipFill>
            <a:blip r:embed="rId2"/>
            <a:stretch>
              <a:fillRect l="0" t="0" r="0" b="0"/>
            </a:stretch>
          </a:blipFill>
        </p:spPr>
      </p:sp>
      <p:sp>
        <p:nvSpPr>
          <p:cNvPr name="TextBox 3" id="3"/>
          <p:cNvSpPr txBox="true"/>
          <p:nvPr/>
        </p:nvSpPr>
        <p:spPr>
          <a:xfrm rot="0">
            <a:off x="1028700" y="1531191"/>
            <a:ext cx="17259300" cy="6334125"/>
          </a:xfrm>
          <a:prstGeom prst="rect">
            <a:avLst/>
          </a:prstGeom>
        </p:spPr>
        <p:txBody>
          <a:bodyPr anchor="t" rtlCol="false" tIns="0" lIns="0" bIns="0" rIns="0">
            <a:spAutoFit/>
          </a:bodyPr>
          <a:lstStyle/>
          <a:p>
            <a:pPr algn="l">
              <a:lnSpc>
                <a:spcPts val="4200"/>
              </a:lnSpc>
            </a:pPr>
            <a:r>
              <a:rPr lang="en-US" sz="3000">
                <a:solidFill>
                  <a:srgbClr val="E0252D"/>
                </a:solidFill>
                <a:latin typeface="Abril Fatface"/>
                <a:ea typeface="Abril Fatface"/>
                <a:cs typeface="Abril Fatface"/>
                <a:sym typeface="Abril Fatface"/>
              </a:rPr>
              <a:t>1. Açık ve Net İletişim</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Doğrudan İfade: </a:t>
            </a:r>
            <a:r>
              <a:rPr lang="en-US" sz="3000">
                <a:solidFill>
                  <a:srgbClr val="000000"/>
                </a:solidFill>
                <a:latin typeface="Abril Fatface"/>
                <a:ea typeface="Abril Fatface"/>
                <a:cs typeface="Abril Fatface"/>
                <a:sym typeface="Abril Fatface"/>
              </a:rPr>
              <a:t>İstemediğiniz davranışları açık ve net bir şekilde ifade edin. </a:t>
            </a:r>
            <a:r>
              <a:rPr lang="en-US" sz="3000" u="sng">
                <a:solidFill>
                  <a:srgbClr val="000000"/>
                </a:solidFill>
                <a:latin typeface="Abril Fatface"/>
                <a:ea typeface="Abril Fatface"/>
                <a:cs typeface="Abril Fatface"/>
                <a:sym typeface="Abril Fatface"/>
              </a:rPr>
              <a:t>Örneğin,</a:t>
            </a:r>
            <a:r>
              <a:rPr lang="en-US" sz="3000">
                <a:solidFill>
                  <a:srgbClr val="000000"/>
                </a:solidFill>
                <a:latin typeface="Abril Fatface"/>
                <a:ea typeface="Abril Fatface"/>
                <a:cs typeface="Abril Fatface"/>
                <a:sym typeface="Abril Fatface"/>
              </a:rPr>
              <a:t> "</a:t>
            </a:r>
            <a:r>
              <a:rPr lang="en-US" sz="3000">
                <a:solidFill>
                  <a:srgbClr val="000000"/>
                </a:solidFill>
                <a:latin typeface="Abril Fatface"/>
                <a:ea typeface="Abril Fatface"/>
                <a:cs typeface="Abril Fatface"/>
                <a:sym typeface="Abril Fatface"/>
              </a:rPr>
              <a:t>Bu şekilde konuşulması benim için rahatsız edici. Daha nazik bir dil kullanmanızı rica ediyorum."</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Belirli ve Net Olma: </a:t>
            </a:r>
            <a:r>
              <a:rPr lang="en-US" sz="3000">
                <a:solidFill>
                  <a:srgbClr val="000000"/>
                </a:solidFill>
                <a:latin typeface="Abril Fatface"/>
                <a:ea typeface="Abril Fatface"/>
                <a:cs typeface="Abril Fatface"/>
                <a:sym typeface="Abril Fatface"/>
              </a:rPr>
              <a:t>İletişimde belirli olun. Genel ifadeler yerine, spesifik davranışlar üzerinde durun. </a:t>
            </a:r>
            <a:r>
              <a:rPr lang="en-US" sz="3000" u="sng">
                <a:solidFill>
                  <a:srgbClr val="000000"/>
                </a:solidFill>
                <a:latin typeface="Abril Fatface"/>
                <a:ea typeface="Abril Fatface"/>
                <a:cs typeface="Abril Fatface"/>
                <a:sym typeface="Abril Fatface"/>
              </a:rPr>
              <a:t>Örneğin,</a:t>
            </a:r>
            <a:r>
              <a:rPr lang="en-US" sz="3000">
                <a:solidFill>
                  <a:srgbClr val="000000"/>
                </a:solidFill>
                <a:latin typeface="Abril Fatface"/>
                <a:ea typeface="Abril Fatface"/>
                <a:cs typeface="Abril Fatface"/>
                <a:sym typeface="Abril Fatface"/>
              </a:rPr>
              <a:t> "Toplantıda sürekli sözümü kesmenizi istemiyorum," demek yerine, "Toplantılarda söz hakkımı vermenizi rica ediyorum," şeklinde net bir ifade kullanın.</a:t>
            </a:r>
          </a:p>
          <a:p>
            <a:pPr algn="l">
              <a:lnSpc>
                <a:spcPts val="4200"/>
              </a:lnSpc>
            </a:pPr>
            <a:r>
              <a:rPr lang="en-US" sz="3000">
                <a:solidFill>
                  <a:srgbClr val="E0252D"/>
                </a:solidFill>
                <a:latin typeface="Abril Fatface"/>
                <a:ea typeface="Abril Fatface"/>
                <a:cs typeface="Abril Fatface"/>
                <a:sym typeface="Abril Fatface"/>
              </a:rPr>
              <a:t>2. Duygularınızı ve İhtiyaçlarınızı Belirtme</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Duygusal Açıklama: </a:t>
            </a:r>
            <a:r>
              <a:rPr lang="en-US" sz="3000">
                <a:solidFill>
                  <a:srgbClr val="000000"/>
                </a:solidFill>
                <a:latin typeface="Abril Fatface"/>
                <a:ea typeface="Abril Fatface"/>
                <a:cs typeface="Abril Fatface"/>
                <a:sym typeface="Abril Fatface"/>
              </a:rPr>
              <a:t>Kendi duygularınızı paylaşarak sınır koyun. </a:t>
            </a:r>
            <a:r>
              <a:rPr lang="en-US" sz="3000" u="sng">
                <a:solidFill>
                  <a:srgbClr val="000000"/>
                </a:solidFill>
                <a:latin typeface="Abril Fatface"/>
                <a:ea typeface="Abril Fatface"/>
                <a:cs typeface="Abril Fatface"/>
                <a:sym typeface="Abril Fatface"/>
              </a:rPr>
              <a:t>Örneğin,</a:t>
            </a:r>
            <a:r>
              <a:rPr lang="en-US" sz="3000">
                <a:solidFill>
                  <a:srgbClr val="000000"/>
                </a:solidFill>
                <a:latin typeface="Abril Fatface"/>
                <a:ea typeface="Abril Fatface"/>
                <a:cs typeface="Abril Fatface"/>
                <a:sym typeface="Abril Fatface"/>
              </a:rPr>
              <a:t> "Bu davranış beni üzüyor," veya "Bu durum beni rahatsız ediyor," diyerek duygularınızı ifade edin.</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İhtiyaç Belirtme: </a:t>
            </a:r>
            <a:r>
              <a:rPr lang="en-US" sz="3000">
                <a:solidFill>
                  <a:srgbClr val="000000"/>
                </a:solidFill>
                <a:latin typeface="Abril Fatface"/>
                <a:ea typeface="Abril Fatface"/>
                <a:cs typeface="Abril Fatface"/>
                <a:sym typeface="Abril Fatface"/>
              </a:rPr>
              <a:t>Kendi ihtiyaçlarınızı belirterek neye ihtiyaç duyduğunuzu açıklayın. </a:t>
            </a:r>
            <a:r>
              <a:rPr lang="en-US" sz="3000" u="sng">
                <a:solidFill>
                  <a:srgbClr val="000000"/>
                </a:solidFill>
                <a:latin typeface="Abril Fatface"/>
                <a:ea typeface="Abril Fatface"/>
                <a:cs typeface="Abril Fatface"/>
                <a:sym typeface="Abril Fatface"/>
              </a:rPr>
              <a:t>Örneğin,</a:t>
            </a:r>
            <a:r>
              <a:rPr lang="en-US" sz="3000">
                <a:solidFill>
                  <a:srgbClr val="000000"/>
                </a:solidFill>
                <a:latin typeface="Abril Fatface"/>
                <a:ea typeface="Abril Fatface"/>
                <a:cs typeface="Abril Fatface"/>
                <a:sym typeface="Abril Fatface"/>
              </a:rPr>
              <a:t> "Özel alanıma saygı göstermelisiniz, çünkü bu benim rahatlamam için önemli."</a:t>
            </a:r>
          </a:p>
          <a:p>
            <a:pPr algn="l">
              <a:lnSpc>
                <a:spcPts val="4200"/>
              </a:lnSpc>
            </a:pPr>
          </a:p>
        </p:txBody>
      </p:sp>
      <p:sp>
        <p:nvSpPr>
          <p:cNvPr name="Freeform 4" id="4"/>
          <p:cNvSpPr/>
          <p:nvPr/>
        </p:nvSpPr>
        <p:spPr>
          <a:xfrm flipH="false" flipV="false" rot="0">
            <a:off x="2918085" y="7498145"/>
            <a:ext cx="2778395" cy="2497083"/>
          </a:xfrm>
          <a:custGeom>
            <a:avLst/>
            <a:gdLst/>
            <a:ahLst/>
            <a:cxnLst/>
            <a:rect r="r" b="b" t="t" l="l"/>
            <a:pathLst>
              <a:path h="2497083" w="2778395">
                <a:moveTo>
                  <a:pt x="0" y="0"/>
                </a:moveTo>
                <a:lnTo>
                  <a:pt x="2778396" y="0"/>
                </a:lnTo>
                <a:lnTo>
                  <a:pt x="2778396" y="2497082"/>
                </a:lnTo>
                <a:lnTo>
                  <a:pt x="0" y="2497082"/>
                </a:lnTo>
                <a:lnTo>
                  <a:pt x="0" y="0"/>
                </a:lnTo>
                <a:close/>
              </a:path>
            </a:pathLst>
          </a:custGeom>
          <a:blipFill>
            <a:blip r:embed="rId3"/>
            <a:stretch>
              <a:fillRect l="0" t="0" r="0" b="0"/>
            </a:stretch>
          </a:blipFill>
        </p:spPr>
      </p:sp>
      <p:sp>
        <p:nvSpPr>
          <p:cNvPr name="Freeform 5" id="5"/>
          <p:cNvSpPr/>
          <p:nvPr/>
        </p:nvSpPr>
        <p:spPr>
          <a:xfrm flipH="false" flipV="false" rot="0">
            <a:off x="7687788" y="7374577"/>
            <a:ext cx="2912423" cy="2912423"/>
          </a:xfrm>
          <a:custGeom>
            <a:avLst/>
            <a:gdLst/>
            <a:ahLst/>
            <a:cxnLst/>
            <a:rect r="r" b="b" t="t" l="l"/>
            <a:pathLst>
              <a:path h="2912423" w="2912423">
                <a:moveTo>
                  <a:pt x="0" y="0"/>
                </a:moveTo>
                <a:lnTo>
                  <a:pt x="2912424" y="0"/>
                </a:lnTo>
                <a:lnTo>
                  <a:pt x="2912424" y="2912423"/>
                </a:lnTo>
                <a:lnTo>
                  <a:pt x="0" y="2912423"/>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6" id="6"/>
          <p:cNvSpPr/>
          <p:nvPr/>
        </p:nvSpPr>
        <p:spPr>
          <a:xfrm flipH="false" flipV="false" rot="0">
            <a:off x="13176508" y="7498145"/>
            <a:ext cx="2194910" cy="2632575"/>
          </a:xfrm>
          <a:custGeom>
            <a:avLst/>
            <a:gdLst/>
            <a:ahLst/>
            <a:cxnLst/>
            <a:rect r="r" b="b" t="t" l="l"/>
            <a:pathLst>
              <a:path h="2632575" w="2194910">
                <a:moveTo>
                  <a:pt x="0" y="0"/>
                </a:moveTo>
                <a:lnTo>
                  <a:pt x="2194910" y="0"/>
                </a:lnTo>
                <a:lnTo>
                  <a:pt x="2194910" y="2632575"/>
                </a:lnTo>
                <a:lnTo>
                  <a:pt x="0" y="2632575"/>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21208" y="0"/>
            <a:ext cx="4480560" cy="1401318"/>
          </a:xfrm>
          <a:custGeom>
            <a:avLst/>
            <a:gdLst/>
            <a:ahLst/>
            <a:cxnLst/>
            <a:rect r="r" b="b" t="t" l="l"/>
            <a:pathLst>
              <a:path h="1401318" w="4480560">
                <a:moveTo>
                  <a:pt x="0" y="0"/>
                </a:moveTo>
                <a:lnTo>
                  <a:pt x="4480560" y="0"/>
                </a:lnTo>
                <a:lnTo>
                  <a:pt x="4480560" y="1401318"/>
                </a:lnTo>
                <a:lnTo>
                  <a:pt x="0" y="1401318"/>
                </a:lnTo>
                <a:lnTo>
                  <a:pt x="0" y="0"/>
                </a:lnTo>
                <a:close/>
              </a:path>
            </a:pathLst>
          </a:custGeom>
          <a:blipFill>
            <a:blip r:embed="rId2"/>
            <a:stretch>
              <a:fillRect l="0" t="0" r="0" b="0"/>
            </a:stretch>
          </a:blipFill>
        </p:spPr>
      </p:sp>
      <p:sp>
        <p:nvSpPr>
          <p:cNvPr name="Freeform 3" id="3"/>
          <p:cNvSpPr/>
          <p:nvPr/>
        </p:nvSpPr>
        <p:spPr>
          <a:xfrm flipH="false" flipV="false" rot="0">
            <a:off x="13077701" y="7935972"/>
            <a:ext cx="2664054" cy="2351028"/>
          </a:xfrm>
          <a:custGeom>
            <a:avLst/>
            <a:gdLst/>
            <a:ahLst/>
            <a:cxnLst/>
            <a:rect r="r" b="b" t="t" l="l"/>
            <a:pathLst>
              <a:path h="2351028" w="2664054">
                <a:moveTo>
                  <a:pt x="0" y="0"/>
                </a:moveTo>
                <a:lnTo>
                  <a:pt x="2664054" y="0"/>
                </a:lnTo>
                <a:lnTo>
                  <a:pt x="2664054" y="2351028"/>
                </a:lnTo>
                <a:lnTo>
                  <a:pt x="0" y="2351028"/>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4" id="4"/>
          <p:cNvSpPr txBox="true"/>
          <p:nvPr/>
        </p:nvSpPr>
        <p:spPr>
          <a:xfrm rot="0">
            <a:off x="521208" y="1334643"/>
            <a:ext cx="17766792" cy="6862762"/>
          </a:xfrm>
          <a:prstGeom prst="rect">
            <a:avLst/>
          </a:prstGeom>
        </p:spPr>
        <p:txBody>
          <a:bodyPr anchor="t" rtlCol="false" tIns="0" lIns="0" bIns="0" rIns="0">
            <a:spAutoFit/>
          </a:bodyPr>
          <a:lstStyle/>
          <a:p>
            <a:pPr algn="just">
              <a:lnSpc>
                <a:spcPts val="4200"/>
              </a:lnSpc>
            </a:pPr>
            <a:r>
              <a:rPr lang="en-US" sz="3000">
                <a:solidFill>
                  <a:srgbClr val="E0252D"/>
                </a:solidFill>
                <a:latin typeface="Abril Fatface"/>
                <a:ea typeface="Abril Fatface"/>
                <a:cs typeface="Abril Fatface"/>
                <a:sym typeface="Abril Fatface"/>
              </a:rPr>
              <a:t>3. “</a:t>
            </a:r>
            <a:r>
              <a:rPr lang="en-US" sz="3000">
                <a:solidFill>
                  <a:srgbClr val="E0252D"/>
                </a:solidFill>
                <a:latin typeface="Abril Fatface"/>
                <a:ea typeface="Abril Fatface"/>
                <a:cs typeface="Abril Fatface"/>
                <a:sym typeface="Abril Fatface"/>
              </a:rPr>
              <a:t>Ben” Dili Kullanma</a:t>
            </a:r>
          </a:p>
          <a:p>
            <a:pPr algn="just"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Kişisel İfade:</a:t>
            </a:r>
            <a:r>
              <a:rPr lang="en-US" sz="3000">
                <a:solidFill>
                  <a:srgbClr val="000000"/>
                </a:solidFill>
                <a:latin typeface="Abril Fatface"/>
                <a:ea typeface="Abril Fatface"/>
                <a:cs typeface="Abril Fatface"/>
                <a:sym typeface="Abril Fatface"/>
              </a:rPr>
              <a:t> Kendi hislerinizi ve ihtiyaçlarınızı ifade ederken “ben” dilini kullanın. Bu, suçlamadan kaçınmanıza ve karşı tarafın savunmaya geçmesini önlemeye yardımcı olabilir. Örneğin, "Benim için sessiz bir ortamda çalışmak daha verimli," şeklinde bir ifade kullanabilirsiniz.</a:t>
            </a:r>
          </a:p>
          <a:p>
            <a:pPr algn="just">
              <a:lnSpc>
                <a:spcPts val="4200"/>
              </a:lnSpc>
            </a:pPr>
            <a:r>
              <a:rPr lang="en-US" sz="3000">
                <a:solidFill>
                  <a:srgbClr val="E0252D"/>
                </a:solidFill>
                <a:latin typeface="Abril Fatface"/>
                <a:ea typeface="Abril Fatface"/>
                <a:cs typeface="Abril Fatface"/>
                <a:sym typeface="Abril Fatface"/>
              </a:rPr>
              <a:t>4. Karar Verme Yetkisini Kullanın</a:t>
            </a:r>
          </a:p>
          <a:p>
            <a:pPr algn="just"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Sınır Belirleme:</a:t>
            </a:r>
            <a:r>
              <a:rPr lang="en-US" sz="3000">
                <a:solidFill>
                  <a:srgbClr val="000000"/>
                </a:solidFill>
                <a:latin typeface="Abril Fatface"/>
                <a:ea typeface="Abril Fatface"/>
                <a:cs typeface="Abril Fatface"/>
                <a:sym typeface="Abril Fatface"/>
              </a:rPr>
              <a:t> İstemediğiniz davranışlarla ilgili sınırlar koyarken, neyin kabul edilebilir olduğunu ve neyin olmadığını net bir şekilde belirleyin. Örneğin, "Çalışma saatlerinde kişisel konuşmalardan kaçınalım," diyebilirsiniz.</a:t>
            </a:r>
          </a:p>
          <a:p>
            <a:pPr algn="just" marL="647701" indent="-323850" lvl="1">
              <a:lnSpc>
                <a:spcPts val="4200"/>
              </a:lnSpc>
              <a:buFont typeface="Arial"/>
              <a:buChar char="•"/>
            </a:pPr>
            <a:r>
              <a:rPr lang="en-US" sz="3000">
                <a:solidFill>
                  <a:srgbClr val="000000"/>
                </a:solidFill>
                <a:latin typeface="Abril Fatface"/>
                <a:ea typeface="Abril Fatface"/>
                <a:cs typeface="Abril Fatface"/>
                <a:sym typeface="Abril Fatface"/>
              </a:rPr>
              <a:t>Sonuçları Belirtme: Eğer sınırlarınıza saygı gösterilmezse ne olacağını açıklayın. Örneğin, "Sosyal medyada sürekli mesajlaşmak yerine yüz yüze konuşmayı tercih ediyorum; eğer bu şekilde devam ederse, mesajları yanıtlamayabilirim."</a:t>
            </a:r>
          </a:p>
          <a:p>
            <a:pPr algn="just">
              <a:lnSpc>
                <a:spcPts val="4200"/>
              </a:lnSpc>
            </a:pPr>
          </a:p>
        </p:txBody>
      </p:sp>
      <p:sp>
        <p:nvSpPr>
          <p:cNvPr name="Freeform 5" id="5"/>
          <p:cNvSpPr/>
          <p:nvPr/>
        </p:nvSpPr>
        <p:spPr>
          <a:xfrm flipH="false" flipV="false" rot="0">
            <a:off x="3423485" y="7660685"/>
            <a:ext cx="2929585" cy="2464514"/>
          </a:xfrm>
          <a:custGeom>
            <a:avLst/>
            <a:gdLst/>
            <a:ahLst/>
            <a:cxnLst/>
            <a:rect r="r" b="b" t="t" l="l"/>
            <a:pathLst>
              <a:path h="2464514" w="2929585">
                <a:moveTo>
                  <a:pt x="0" y="0"/>
                </a:moveTo>
                <a:lnTo>
                  <a:pt x="2929586" y="0"/>
                </a:lnTo>
                <a:lnTo>
                  <a:pt x="2929586" y="2464514"/>
                </a:lnTo>
                <a:lnTo>
                  <a:pt x="0" y="2464514"/>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21208" y="0"/>
            <a:ext cx="4480560" cy="1401318"/>
          </a:xfrm>
          <a:custGeom>
            <a:avLst/>
            <a:gdLst/>
            <a:ahLst/>
            <a:cxnLst/>
            <a:rect r="r" b="b" t="t" l="l"/>
            <a:pathLst>
              <a:path h="1401318" w="4480560">
                <a:moveTo>
                  <a:pt x="0" y="0"/>
                </a:moveTo>
                <a:lnTo>
                  <a:pt x="4480560" y="0"/>
                </a:lnTo>
                <a:lnTo>
                  <a:pt x="4480560" y="1401318"/>
                </a:lnTo>
                <a:lnTo>
                  <a:pt x="0" y="1401318"/>
                </a:lnTo>
                <a:lnTo>
                  <a:pt x="0" y="0"/>
                </a:lnTo>
                <a:close/>
              </a:path>
            </a:pathLst>
          </a:custGeom>
          <a:blipFill>
            <a:blip r:embed="rId2"/>
            <a:stretch>
              <a:fillRect l="0" t="0" r="0" b="0"/>
            </a:stretch>
          </a:blipFill>
        </p:spPr>
      </p:sp>
      <p:sp>
        <p:nvSpPr>
          <p:cNvPr name="Freeform 3" id="3"/>
          <p:cNvSpPr/>
          <p:nvPr/>
        </p:nvSpPr>
        <p:spPr>
          <a:xfrm flipH="false" flipV="false" rot="0">
            <a:off x="11664340" y="7208180"/>
            <a:ext cx="3191238" cy="2856158"/>
          </a:xfrm>
          <a:custGeom>
            <a:avLst/>
            <a:gdLst/>
            <a:ahLst/>
            <a:cxnLst/>
            <a:rect r="r" b="b" t="t" l="l"/>
            <a:pathLst>
              <a:path h="2856158" w="3191238">
                <a:moveTo>
                  <a:pt x="0" y="0"/>
                </a:moveTo>
                <a:lnTo>
                  <a:pt x="3191238" y="0"/>
                </a:lnTo>
                <a:lnTo>
                  <a:pt x="3191238" y="2856158"/>
                </a:lnTo>
                <a:lnTo>
                  <a:pt x="0" y="2856158"/>
                </a:lnTo>
                <a:lnTo>
                  <a:pt x="0" y="0"/>
                </a:lnTo>
                <a:close/>
              </a:path>
            </a:pathLst>
          </a:custGeom>
          <a:blipFill>
            <a:blip r:embed="rId3"/>
            <a:stretch>
              <a:fillRect l="0" t="0" r="0" b="0"/>
            </a:stretch>
          </a:blipFill>
        </p:spPr>
      </p:sp>
      <p:sp>
        <p:nvSpPr>
          <p:cNvPr name="Freeform 4" id="4"/>
          <p:cNvSpPr/>
          <p:nvPr/>
        </p:nvSpPr>
        <p:spPr>
          <a:xfrm flipH="false" flipV="false" rot="0">
            <a:off x="3211208" y="7096261"/>
            <a:ext cx="3085285" cy="2842319"/>
          </a:xfrm>
          <a:custGeom>
            <a:avLst/>
            <a:gdLst/>
            <a:ahLst/>
            <a:cxnLst/>
            <a:rect r="r" b="b" t="t" l="l"/>
            <a:pathLst>
              <a:path h="2842319" w="3085285">
                <a:moveTo>
                  <a:pt x="0" y="0"/>
                </a:moveTo>
                <a:lnTo>
                  <a:pt x="3085285" y="0"/>
                </a:lnTo>
                <a:lnTo>
                  <a:pt x="3085285" y="2842319"/>
                </a:lnTo>
                <a:lnTo>
                  <a:pt x="0" y="2842319"/>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5" id="5"/>
          <p:cNvSpPr txBox="true"/>
          <p:nvPr/>
        </p:nvSpPr>
        <p:spPr>
          <a:xfrm rot="0">
            <a:off x="177108" y="1795503"/>
            <a:ext cx="18110892" cy="6334125"/>
          </a:xfrm>
          <a:prstGeom prst="rect">
            <a:avLst/>
          </a:prstGeom>
        </p:spPr>
        <p:txBody>
          <a:bodyPr anchor="t" rtlCol="false" tIns="0" lIns="0" bIns="0" rIns="0">
            <a:spAutoFit/>
          </a:bodyPr>
          <a:lstStyle/>
          <a:p>
            <a:pPr algn="l">
              <a:lnSpc>
                <a:spcPts val="4200"/>
              </a:lnSpc>
            </a:pPr>
            <a:r>
              <a:rPr lang="en-US" sz="3000">
                <a:solidFill>
                  <a:srgbClr val="E0252D"/>
                </a:solidFill>
                <a:latin typeface="Abril Fatface"/>
                <a:ea typeface="Abril Fatface"/>
                <a:cs typeface="Abril Fatface"/>
                <a:sym typeface="Abril Fatface"/>
              </a:rPr>
              <a:t>5. Sak</a:t>
            </a:r>
            <a:r>
              <a:rPr lang="en-US" sz="3000">
                <a:solidFill>
                  <a:srgbClr val="E0252D"/>
                </a:solidFill>
                <a:latin typeface="Abril Fatface"/>
                <a:ea typeface="Abril Fatface"/>
                <a:cs typeface="Abril Fatface"/>
                <a:sym typeface="Abril Fatface"/>
              </a:rPr>
              <a:t>in ve Kararlı Kalma</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Sakinlik:</a:t>
            </a:r>
            <a:r>
              <a:rPr lang="en-US" sz="3000">
                <a:solidFill>
                  <a:srgbClr val="000000"/>
                </a:solidFill>
                <a:latin typeface="Abril Fatface"/>
                <a:ea typeface="Abril Fatface"/>
                <a:cs typeface="Abril Fatface"/>
                <a:sym typeface="Abril Fatface"/>
              </a:rPr>
              <a:t> Sınır koyarken sakin ve kararlı bir şekilde davranmak önemlidir. Duygusal tepkilerden kaçının ve sınırlarınızı net bir şekilde ifade edin.</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Tutarlılık:</a:t>
            </a:r>
            <a:r>
              <a:rPr lang="en-US" sz="3000">
                <a:solidFill>
                  <a:srgbClr val="000000"/>
                </a:solidFill>
                <a:latin typeface="Abril Fatface"/>
                <a:ea typeface="Abril Fatface"/>
                <a:cs typeface="Abril Fatface"/>
                <a:sym typeface="Abril Fatface"/>
              </a:rPr>
              <a:t> Sınırlarınıza tutarlı bir şekilde sadık kalın. Çevreniz sınırlarınızı test edebilir, bu nedenle kararlı ve tutarlı olun.</a:t>
            </a:r>
          </a:p>
          <a:p>
            <a:pPr algn="l" marL="647701" indent="-323850" lvl="1">
              <a:lnSpc>
                <a:spcPts val="4200"/>
              </a:lnSpc>
              <a:buFont typeface="Arial"/>
              <a:buChar char="•"/>
            </a:pPr>
            <a:r>
              <a:rPr lang="en-US" sz="3000">
                <a:solidFill>
                  <a:srgbClr val="E0252D"/>
                </a:solidFill>
                <a:latin typeface="Abril Fatface"/>
                <a:ea typeface="Abril Fatface"/>
                <a:cs typeface="Abril Fatface"/>
                <a:sym typeface="Abril Fatface"/>
              </a:rPr>
              <a:t>6. Etkili Dinleme ve Empati</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Dinleme:</a:t>
            </a:r>
            <a:r>
              <a:rPr lang="en-US" sz="3000">
                <a:solidFill>
                  <a:srgbClr val="000000"/>
                </a:solidFill>
                <a:latin typeface="Abril Fatface"/>
                <a:ea typeface="Abril Fatface"/>
                <a:cs typeface="Abril Fatface"/>
                <a:sym typeface="Abril Fatface"/>
              </a:rPr>
              <a:t> Karşı tarafın görüşlerini dinleyin ve onların da kendilerini ifade etmelerine fırsat verin. Empatik bir dinleme, daha yapıcı bir diyalog sağlar.</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Empati Gösterme:</a:t>
            </a:r>
            <a:r>
              <a:rPr lang="en-US" sz="3000">
                <a:solidFill>
                  <a:srgbClr val="000000"/>
                </a:solidFill>
                <a:latin typeface="Abril Fatface"/>
                <a:ea typeface="Abril Fatface"/>
                <a:cs typeface="Abril Fatface"/>
                <a:sym typeface="Abril Fatface"/>
              </a:rPr>
              <a:t> Karşı tarafın duygularını ve bakış açılarını anlamaya çalışarak daha etkili bir iletişim kurabilirsiniz.</a:t>
            </a:r>
          </a:p>
          <a:p>
            <a:pPr algn="l" marL="647701" indent="-323850" lvl="1">
              <a:lnSpc>
                <a:spcPts val="4200"/>
              </a:lnSpc>
              <a:buFont typeface="Arial"/>
              <a:buChar char="•"/>
            </a:pPr>
          </a:p>
          <a:p>
            <a:pPr algn="l">
              <a:lnSpc>
                <a:spcPts val="4200"/>
              </a:lnSpc>
            </a:pP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21208" y="0"/>
            <a:ext cx="4480560" cy="1401318"/>
          </a:xfrm>
          <a:custGeom>
            <a:avLst/>
            <a:gdLst/>
            <a:ahLst/>
            <a:cxnLst/>
            <a:rect r="r" b="b" t="t" l="l"/>
            <a:pathLst>
              <a:path h="1401318" w="4480560">
                <a:moveTo>
                  <a:pt x="0" y="0"/>
                </a:moveTo>
                <a:lnTo>
                  <a:pt x="4480560" y="0"/>
                </a:lnTo>
                <a:lnTo>
                  <a:pt x="4480560" y="1401318"/>
                </a:lnTo>
                <a:lnTo>
                  <a:pt x="0" y="1401318"/>
                </a:lnTo>
                <a:lnTo>
                  <a:pt x="0" y="0"/>
                </a:lnTo>
                <a:close/>
              </a:path>
            </a:pathLst>
          </a:custGeom>
          <a:blipFill>
            <a:blip r:embed="rId2"/>
            <a:stretch>
              <a:fillRect l="0" t="0" r="0" b="0"/>
            </a:stretch>
          </a:blipFill>
        </p:spPr>
      </p:sp>
      <p:sp>
        <p:nvSpPr>
          <p:cNvPr name="Freeform 3" id="3"/>
          <p:cNvSpPr/>
          <p:nvPr/>
        </p:nvSpPr>
        <p:spPr>
          <a:xfrm flipH="false" flipV="false" rot="0">
            <a:off x="4061960" y="6393382"/>
            <a:ext cx="3487067" cy="3632361"/>
          </a:xfrm>
          <a:custGeom>
            <a:avLst/>
            <a:gdLst/>
            <a:ahLst/>
            <a:cxnLst/>
            <a:rect r="r" b="b" t="t" l="l"/>
            <a:pathLst>
              <a:path h="3632361" w="3487067">
                <a:moveTo>
                  <a:pt x="0" y="0"/>
                </a:moveTo>
                <a:lnTo>
                  <a:pt x="3487067" y="0"/>
                </a:lnTo>
                <a:lnTo>
                  <a:pt x="3487067" y="3632361"/>
                </a:lnTo>
                <a:lnTo>
                  <a:pt x="0" y="3632361"/>
                </a:lnTo>
                <a:lnTo>
                  <a:pt x="0" y="0"/>
                </a:lnTo>
                <a:close/>
              </a:path>
            </a:pathLst>
          </a:custGeom>
          <a:blipFill>
            <a:blip r:embed="rId3"/>
            <a:stretch>
              <a:fillRect l="0" t="0" r="0" b="0"/>
            </a:stretch>
          </a:blipFill>
        </p:spPr>
      </p:sp>
      <p:sp>
        <p:nvSpPr>
          <p:cNvPr name="Freeform 4" id="4"/>
          <p:cNvSpPr/>
          <p:nvPr/>
        </p:nvSpPr>
        <p:spPr>
          <a:xfrm flipH="false" flipV="false" rot="0">
            <a:off x="12002809" y="6393382"/>
            <a:ext cx="3323708" cy="3644431"/>
          </a:xfrm>
          <a:custGeom>
            <a:avLst/>
            <a:gdLst/>
            <a:ahLst/>
            <a:cxnLst/>
            <a:rect r="r" b="b" t="t" l="l"/>
            <a:pathLst>
              <a:path h="3644431" w="3323708">
                <a:moveTo>
                  <a:pt x="0" y="0"/>
                </a:moveTo>
                <a:lnTo>
                  <a:pt x="3323708" y="0"/>
                </a:lnTo>
                <a:lnTo>
                  <a:pt x="3323708" y="3644431"/>
                </a:lnTo>
                <a:lnTo>
                  <a:pt x="0" y="3644431"/>
                </a:lnTo>
                <a:lnTo>
                  <a:pt x="0" y="0"/>
                </a:lnTo>
                <a:close/>
              </a:path>
            </a:pathLst>
          </a:custGeom>
          <a:blipFill>
            <a:blip r:embed="rId4"/>
            <a:stretch>
              <a:fillRect l="0" t="-1020" r="0" b="-1020"/>
            </a:stretch>
          </a:blipFill>
        </p:spPr>
      </p:sp>
      <p:sp>
        <p:nvSpPr>
          <p:cNvPr name="TextBox 5" id="5"/>
          <p:cNvSpPr txBox="true"/>
          <p:nvPr/>
        </p:nvSpPr>
        <p:spPr>
          <a:xfrm rot="0">
            <a:off x="1146772" y="1334643"/>
            <a:ext cx="17141228" cy="5276850"/>
          </a:xfrm>
          <a:prstGeom prst="rect">
            <a:avLst/>
          </a:prstGeom>
        </p:spPr>
        <p:txBody>
          <a:bodyPr anchor="t" rtlCol="false" tIns="0" lIns="0" bIns="0" rIns="0">
            <a:spAutoFit/>
          </a:bodyPr>
          <a:lstStyle/>
          <a:p>
            <a:pPr algn="l">
              <a:lnSpc>
                <a:spcPts val="4200"/>
              </a:lnSpc>
            </a:pPr>
            <a:r>
              <a:rPr lang="en-US" sz="3000">
                <a:solidFill>
                  <a:srgbClr val="E0252D"/>
                </a:solidFill>
                <a:latin typeface="Abril Fatface"/>
                <a:ea typeface="Abril Fatface"/>
                <a:cs typeface="Abril Fatface"/>
                <a:sym typeface="Abril Fatface"/>
              </a:rPr>
              <a:t>7. Alternatifler Sunma</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Çözüm Önerme:</a:t>
            </a:r>
            <a:r>
              <a:rPr lang="en-US" sz="3000">
                <a:solidFill>
                  <a:srgbClr val="000000"/>
                </a:solidFill>
                <a:latin typeface="Abril Fatface"/>
                <a:ea typeface="Abril Fatface"/>
                <a:cs typeface="Abril Fatface"/>
                <a:sym typeface="Abril Fatface"/>
              </a:rPr>
              <a:t> İstemed</a:t>
            </a:r>
            <a:r>
              <a:rPr lang="en-US" sz="3000">
                <a:solidFill>
                  <a:srgbClr val="000000"/>
                </a:solidFill>
                <a:latin typeface="Abril Fatface"/>
                <a:ea typeface="Abril Fatface"/>
                <a:cs typeface="Abril Fatface"/>
                <a:sym typeface="Abril Fatface"/>
              </a:rPr>
              <a:t>iğiniz davranışlara alternatif çözümler sunarak yapıcı bir yaklaşım benimseyin. Örneğin, "Toplantı sırasında telefon kullanımı yerine, toplantıdan sonra konuşalım," şeklinde alternatifler sunabilirsiniz.</a:t>
            </a:r>
          </a:p>
          <a:p>
            <a:pPr algn="l">
              <a:lnSpc>
                <a:spcPts val="4200"/>
              </a:lnSpc>
            </a:pPr>
            <a:r>
              <a:rPr lang="en-US" sz="3000">
                <a:solidFill>
                  <a:srgbClr val="E0252D"/>
                </a:solidFill>
                <a:latin typeface="Abril Fatface"/>
                <a:ea typeface="Abril Fatface"/>
                <a:cs typeface="Abril Fatface"/>
                <a:sym typeface="Abril Fatface"/>
              </a:rPr>
              <a:t>8. Kişisel Alan ve Zaman</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Kişisel Alan:</a:t>
            </a:r>
            <a:r>
              <a:rPr lang="en-US" sz="3000">
                <a:solidFill>
                  <a:srgbClr val="000000"/>
                </a:solidFill>
                <a:latin typeface="Abril Fatface"/>
                <a:ea typeface="Abril Fatface"/>
                <a:cs typeface="Abril Fatface"/>
                <a:sym typeface="Abril Fatface"/>
              </a:rPr>
              <a:t> Kişisel alanınıza ve özel zamanınıza saygı gösterilmesini talep edin. Örneğin, "Kişisel alanıma saygı göstermenizi rica ediyorum," diyebilirsiniz.</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Zaman Yönetimi:</a:t>
            </a:r>
            <a:r>
              <a:rPr lang="en-US" sz="3000">
                <a:solidFill>
                  <a:srgbClr val="000000"/>
                </a:solidFill>
                <a:latin typeface="Abril Fatface"/>
                <a:ea typeface="Abril Fatface"/>
                <a:cs typeface="Abril Fatface"/>
                <a:sym typeface="Abril Fatface"/>
              </a:rPr>
              <a:t> Kendi zamanınızı koruyarak, istemediğiniz davranışlara karşı sınırlar koyun. Örneğin, belirli bir süre boyunca telefonunuzu kapatmayı talep edebilirsiniz.</a:t>
            </a:r>
          </a:p>
          <a:p>
            <a:pPr algn="l">
              <a:lnSpc>
                <a:spcPts val="4200"/>
              </a:lnSpc>
            </a:pP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521208" y="0"/>
            <a:ext cx="4480560" cy="1401318"/>
          </a:xfrm>
          <a:custGeom>
            <a:avLst/>
            <a:gdLst/>
            <a:ahLst/>
            <a:cxnLst/>
            <a:rect r="r" b="b" t="t" l="l"/>
            <a:pathLst>
              <a:path h="1401318" w="4480560">
                <a:moveTo>
                  <a:pt x="0" y="0"/>
                </a:moveTo>
                <a:lnTo>
                  <a:pt x="4480560" y="0"/>
                </a:lnTo>
                <a:lnTo>
                  <a:pt x="4480560" y="1401318"/>
                </a:lnTo>
                <a:lnTo>
                  <a:pt x="0" y="1401318"/>
                </a:lnTo>
                <a:lnTo>
                  <a:pt x="0" y="0"/>
                </a:lnTo>
                <a:close/>
              </a:path>
            </a:pathLst>
          </a:custGeom>
          <a:blipFill>
            <a:blip r:embed="rId2"/>
            <a:stretch>
              <a:fillRect l="0" t="0" r="0" b="0"/>
            </a:stretch>
          </a:blipFill>
        </p:spPr>
      </p:sp>
      <p:sp>
        <p:nvSpPr>
          <p:cNvPr name="Freeform 3" id="3"/>
          <p:cNvSpPr/>
          <p:nvPr/>
        </p:nvSpPr>
        <p:spPr>
          <a:xfrm flipH="false" flipV="false" rot="0">
            <a:off x="2419597" y="6762118"/>
            <a:ext cx="3930622" cy="3151644"/>
          </a:xfrm>
          <a:custGeom>
            <a:avLst/>
            <a:gdLst/>
            <a:ahLst/>
            <a:cxnLst/>
            <a:rect r="r" b="b" t="t" l="l"/>
            <a:pathLst>
              <a:path h="3151644" w="3930622">
                <a:moveTo>
                  <a:pt x="0" y="0"/>
                </a:moveTo>
                <a:lnTo>
                  <a:pt x="3930623" y="0"/>
                </a:lnTo>
                <a:lnTo>
                  <a:pt x="3930623" y="3151644"/>
                </a:lnTo>
                <a:lnTo>
                  <a:pt x="0" y="315164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4" id="4"/>
          <p:cNvSpPr/>
          <p:nvPr/>
        </p:nvSpPr>
        <p:spPr>
          <a:xfrm flipH="false" flipV="false" rot="0">
            <a:off x="11996716" y="6762118"/>
            <a:ext cx="3725995" cy="3651475"/>
          </a:xfrm>
          <a:custGeom>
            <a:avLst/>
            <a:gdLst/>
            <a:ahLst/>
            <a:cxnLst/>
            <a:rect r="r" b="b" t="t" l="l"/>
            <a:pathLst>
              <a:path h="3651475" w="3725995">
                <a:moveTo>
                  <a:pt x="0" y="0"/>
                </a:moveTo>
                <a:lnTo>
                  <a:pt x="3725995" y="0"/>
                </a:lnTo>
                <a:lnTo>
                  <a:pt x="3725995" y="3651475"/>
                </a:lnTo>
                <a:lnTo>
                  <a:pt x="0" y="3651475"/>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
        <p:nvSpPr>
          <p:cNvPr name="TextBox 5" id="5"/>
          <p:cNvSpPr txBox="true"/>
          <p:nvPr/>
        </p:nvSpPr>
        <p:spPr>
          <a:xfrm rot="0">
            <a:off x="88554" y="2179237"/>
            <a:ext cx="18199446" cy="4748212"/>
          </a:xfrm>
          <a:prstGeom prst="rect">
            <a:avLst/>
          </a:prstGeom>
        </p:spPr>
        <p:txBody>
          <a:bodyPr anchor="t" rtlCol="false" tIns="0" lIns="0" bIns="0" rIns="0">
            <a:spAutoFit/>
          </a:bodyPr>
          <a:lstStyle/>
          <a:p>
            <a:pPr algn="l">
              <a:lnSpc>
                <a:spcPts val="4200"/>
              </a:lnSpc>
            </a:pPr>
            <a:r>
              <a:rPr lang="en-US" sz="3000">
                <a:solidFill>
                  <a:srgbClr val="E0252D"/>
                </a:solidFill>
                <a:latin typeface="Abril Fatface"/>
                <a:ea typeface="Abril Fatface"/>
                <a:cs typeface="Abril Fatface"/>
                <a:sym typeface="Abril Fatface"/>
              </a:rPr>
              <a:t>9. Pozitif Pekiştirme</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Olumlu Davranışları Teşvik Etme:</a:t>
            </a:r>
            <a:r>
              <a:rPr lang="en-US" sz="3000">
                <a:solidFill>
                  <a:srgbClr val="000000"/>
                </a:solidFill>
                <a:latin typeface="Abril Fatface"/>
                <a:ea typeface="Abril Fatface"/>
                <a:cs typeface="Abril Fatface"/>
                <a:sym typeface="Abril Fatface"/>
              </a:rPr>
              <a:t> İstemediğiniz davranışların yerine olumlu davranışları teşvik edin ve bu davranışlara ödüller veya takdirler verin.</a:t>
            </a:r>
          </a:p>
          <a:p>
            <a:pPr algn="l">
              <a:lnSpc>
                <a:spcPts val="4200"/>
              </a:lnSpc>
            </a:pPr>
            <a:r>
              <a:rPr lang="en-US" sz="3000">
                <a:solidFill>
                  <a:srgbClr val="E0252D"/>
                </a:solidFill>
                <a:latin typeface="Abril Fatface"/>
                <a:ea typeface="Abril Fatface"/>
                <a:cs typeface="Abril Fatface"/>
                <a:sym typeface="Abril Fatface"/>
              </a:rPr>
              <a:t>10. Geri </a:t>
            </a:r>
            <a:r>
              <a:rPr lang="en-US" sz="3000">
                <a:solidFill>
                  <a:srgbClr val="E0252D"/>
                </a:solidFill>
                <a:latin typeface="Abril Fatface"/>
                <a:ea typeface="Abril Fatface"/>
                <a:cs typeface="Abril Fatface"/>
                <a:sym typeface="Abril Fatface"/>
              </a:rPr>
              <a:t>Bildirim ve Değerlendirme</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Geri Bildirim:</a:t>
            </a:r>
            <a:r>
              <a:rPr lang="en-US" sz="3000">
                <a:solidFill>
                  <a:srgbClr val="000000"/>
                </a:solidFill>
                <a:latin typeface="Abril Fatface"/>
                <a:ea typeface="Abril Fatface"/>
                <a:cs typeface="Abril Fatface"/>
                <a:sym typeface="Abril Fatface"/>
              </a:rPr>
              <a:t> İletişim kurduktan sonra geri bildirimde bulunun. Sınırlarınıza saygı gösterilip gösterilmediğini değerlendirin ve gerekiyorsa ek açıklamalar yapın.</a:t>
            </a:r>
          </a:p>
          <a:p>
            <a:pPr algn="l" marL="647701" indent="-323850" lvl="1">
              <a:lnSpc>
                <a:spcPts val="4200"/>
              </a:lnSpc>
              <a:buFont typeface="Arial"/>
              <a:buChar char="•"/>
            </a:pPr>
            <a:r>
              <a:rPr lang="en-US" sz="3000" u="sng">
                <a:solidFill>
                  <a:srgbClr val="000000"/>
                </a:solidFill>
                <a:latin typeface="Abril Fatface"/>
                <a:ea typeface="Abril Fatface"/>
                <a:cs typeface="Abril Fatface"/>
                <a:sym typeface="Abril Fatface"/>
              </a:rPr>
              <a:t>Değerlendirme:</a:t>
            </a:r>
            <a:r>
              <a:rPr lang="en-US" sz="3000">
                <a:solidFill>
                  <a:srgbClr val="000000"/>
                </a:solidFill>
                <a:latin typeface="Abril Fatface"/>
                <a:ea typeface="Abril Fatface"/>
                <a:cs typeface="Abril Fatface"/>
                <a:sym typeface="Abril Fatface"/>
              </a:rPr>
              <a:t> Sınır koyma sürecinin etkilerini değerlendirin ve gerekirse yaklaşımınızı yeniden gözden geçirin.</a:t>
            </a:r>
          </a:p>
          <a:p>
            <a:pPr algn="l">
              <a:lnSpc>
                <a:spcPts val="4200"/>
              </a:lnSpc>
            </a:p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DAGQWscA3Og</dc:identifier>
  <dcterms:modified xsi:type="dcterms:W3CDTF">2011-08-01T06:04:30Z</dcterms:modified>
  <cp:revision>1</cp:revision>
  <dc:title>Sınır Koyma Öğrenci Ortaokul-Lise Sunu</dc:title>
</cp:coreProperties>
</file>