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18288000" cy="10287000"/>
  <p:notesSz cx="6858000" cy="9144000"/>
  <p:embeddedFontLst>
    <p:embeddedFont>
      <p:font typeface="DejaVu Serif" charset="1" panose="02060603050605020204"/>
      <p:regular r:id="rId16"/>
    </p:embeddedFont>
    <p:embeddedFont>
      <p:font typeface="Arimo Bold" charset="1" panose="020B0704020202020204"/>
      <p:regular r:id="rId17"/>
    </p:embeddedFont>
    <p:embeddedFont>
      <p:font typeface="DejaVu Serif Bold" charset="1" panose="02060803050605020204"/>
      <p:regular r:id="rId18"/>
    </p:embeddedFont>
    <p:embeddedFont>
      <p:font typeface="Abril Fatface" charset="1" panose="02000503000000020003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7.png" Type="http://schemas.openxmlformats.org/officeDocument/2006/relationships/image"/><Relationship Id="rId4" Target="../media/image8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9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0.png" Type="http://schemas.openxmlformats.org/officeDocument/2006/relationships/image"/><Relationship Id="rId4" Target="../media/image11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2.png" Type="http://schemas.openxmlformats.org/officeDocument/2006/relationships/image"/><Relationship Id="rId4" Target="../media/image13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Relationship Id="rId3" Target="../media/image14.png" Type="http://schemas.openxmlformats.org/officeDocument/2006/relationships/image"/><Relationship Id="rId4" Target="../media/image15.svg" Type="http://schemas.openxmlformats.org/officeDocument/2006/relationships/image"/><Relationship Id="rId5" Target="../media/image16.png" Type="http://schemas.openxmlformats.org/officeDocument/2006/relationships/image"/><Relationship Id="rId6" Target="../media/image17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9047988" cy="10287000"/>
          </a:xfrm>
          <a:custGeom>
            <a:avLst/>
            <a:gdLst/>
            <a:ahLst/>
            <a:cxnLst/>
            <a:rect r="r" b="b" t="t" l="l"/>
            <a:pathLst>
              <a:path h="10287000" w="9047988">
                <a:moveTo>
                  <a:pt x="0" y="0"/>
                </a:moveTo>
                <a:lnTo>
                  <a:pt x="9047988" y="0"/>
                </a:lnTo>
                <a:lnTo>
                  <a:pt x="904798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559566" y="2689136"/>
            <a:ext cx="4582744" cy="4582673"/>
          </a:xfrm>
          <a:custGeom>
            <a:avLst/>
            <a:gdLst/>
            <a:ahLst/>
            <a:cxnLst/>
            <a:rect r="r" b="b" t="t" l="l"/>
            <a:pathLst>
              <a:path h="4582673" w="4582744">
                <a:moveTo>
                  <a:pt x="0" y="0"/>
                </a:moveTo>
                <a:lnTo>
                  <a:pt x="4582745" y="0"/>
                </a:lnTo>
                <a:lnTo>
                  <a:pt x="4582745" y="4582673"/>
                </a:lnTo>
                <a:lnTo>
                  <a:pt x="0" y="45826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0376154" y="3659043"/>
            <a:ext cx="1864762" cy="606247"/>
          </a:xfrm>
          <a:custGeom>
            <a:avLst/>
            <a:gdLst/>
            <a:ahLst/>
            <a:cxnLst/>
            <a:rect r="r" b="b" t="t" l="l"/>
            <a:pathLst>
              <a:path h="606247" w="1864762">
                <a:moveTo>
                  <a:pt x="0" y="0"/>
                </a:moveTo>
                <a:lnTo>
                  <a:pt x="1864762" y="0"/>
                </a:lnTo>
                <a:lnTo>
                  <a:pt x="1864762" y="606247"/>
                </a:lnTo>
                <a:lnTo>
                  <a:pt x="0" y="6062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376154" y="4260718"/>
            <a:ext cx="6265540" cy="596646"/>
          </a:xfrm>
          <a:custGeom>
            <a:avLst/>
            <a:gdLst/>
            <a:ahLst/>
            <a:cxnLst/>
            <a:rect r="r" b="b" t="t" l="l"/>
            <a:pathLst>
              <a:path h="596646" w="6265540">
                <a:moveTo>
                  <a:pt x="0" y="0"/>
                </a:moveTo>
                <a:lnTo>
                  <a:pt x="6265540" y="0"/>
                </a:lnTo>
                <a:lnTo>
                  <a:pt x="6265540" y="596646"/>
                </a:lnTo>
                <a:lnTo>
                  <a:pt x="0" y="59664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9844607" y="5076825"/>
            <a:ext cx="7328634" cy="5191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DejaVu Serif"/>
                <a:ea typeface="DejaVu Serif"/>
                <a:cs typeface="DejaVu Serif"/>
                <a:sym typeface="DejaVu Serif"/>
              </a:rPr>
              <a:t>“SINIR KOYMA VELİ SEMİNERİ”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91049" y="1866900"/>
            <a:ext cx="17096951" cy="7920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10. 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Model Olma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Çocuğa uygun davranışları göstererek model olma.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Kendi davranışlarınızı gözden geçirin ve çocuğunuza istediğiniz davranışları sergileyerek örnek olun. Örneğin, siz de odanızı düzenli tutarak çocuğunuza model olabilirsiniz.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11. 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Duygusal Destek ve Anlayış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Çocuğun duygusal ihtiyaçlarını anlamak ve desteklemek.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Çocuğun duygularını anlamaya çalışın ve bu duyguları kabul edin. Örneğin, "Üzgün görünüyorsun, ne olduğunu konuşmak ister misin?" gibi bir yaklaşım sergileyin.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12. 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Yapıcı Geri Bildirim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Çocuğun davranışları hakkında olumlu ve yapıcı geri bildirimde bulunma.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Çocuğun olumlu davranışlarını takdir edin ve olumsuz davranışlarını nasıl düzeltebileceğini açıklayın. Örneğin, "Odanı toplamak iyi bir fikir, şimdi kitap okuma zamanını başlatabiliriz."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150862" y="6303132"/>
            <a:ext cx="5724939" cy="4114800"/>
          </a:xfrm>
          <a:custGeom>
            <a:avLst/>
            <a:gdLst/>
            <a:ahLst/>
            <a:cxnLst/>
            <a:rect r="r" b="b" t="t" l="l"/>
            <a:pathLst>
              <a:path h="4114800" w="5724939">
                <a:moveTo>
                  <a:pt x="0" y="0"/>
                </a:moveTo>
                <a:lnTo>
                  <a:pt x="5724939" y="0"/>
                </a:lnTo>
                <a:lnTo>
                  <a:pt x="572493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2671377" y="1267968"/>
            <a:ext cx="12683909" cy="19183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573"/>
              </a:lnSpc>
            </a:pPr>
            <a:r>
              <a:rPr lang="en-US" sz="5409" b="true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Çocuğa Sınır Koyma: Sağlıklı Gelişim İçin Temel İlkeler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1461954" y="4427955"/>
            <a:ext cx="15102754" cy="18751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77344" indent="-288672" lvl="1">
              <a:lnSpc>
                <a:spcPts val="3743"/>
              </a:lnSpc>
              <a:buFont typeface="Arial"/>
              <a:buChar char="•"/>
            </a:pPr>
            <a:r>
              <a:rPr lang="en-US" b="true" sz="2674">
                <a:solidFill>
                  <a:srgbClr val="000000"/>
                </a:solidFill>
                <a:latin typeface="DejaVu Serif Bold"/>
                <a:ea typeface="DejaVu Serif Bold"/>
                <a:cs typeface="DejaVu Serif Bold"/>
                <a:sym typeface="DejaVu Serif Bold"/>
              </a:rPr>
              <a:t>Amaç: Çocuklara sınır koymanın neden önemli olduğunu ve bu süreçte nasıl yaklaşım sergilenmesi gerektiğini açıklamak.</a:t>
            </a:r>
          </a:p>
          <a:p>
            <a:pPr algn="l" marL="577344" indent="-288672" lvl="1">
              <a:lnSpc>
                <a:spcPts val="3743"/>
              </a:lnSpc>
              <a:buFont typeface="Arial"/>
              <a:buChar char="•"/>
            </a:pPr>
            <a:r>
              <a:rPr lang="en-US" b="true" sz="2674">
                <a:solidFill>
                  <a:srgbClr val="000000"/>
                </a:solidFill>
                <a:latin typeface="DejaVu Serif Bold"/>
                <a:ea typeface="DejaVu Serif Bold"/>
                <a:cs typeface="DejaVu Serif Bold"/>
                <a:sym typeface="DejaVu Serif Bold"/>
              </a:rPr>
              <a:t>Kapsam: Sınır koyma nedir? Sınır koymanın çocuk gelişimine etkileri.</a:t>
            </a:r>
          </a:p>
          <a:p>
            <a:pPr algn="l">
              <a:lnSpc>
                <a:spcPts val="3743"/>
              </a:lnSpc>
            </a:pP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6783380" y="5443183"/>
            <a:ext cx="4546861" cy="4455923"/>
          </a:xfrm>
          <a:custGeom>
            <a:avLst/>
            <a:gdLst/>
            <a:ahLst/>
            <a:cxnLst/>
            <a:rect r="r" b="b" t="t" l="l"/>
            <a:pathLst>
              <a:path h="4455923" w="4546861">
                <a:moveTo>
                  <a:pt x="0" y="0"/>
                </a:moveTo>
                <a:lnTo>
                  <a:pt x="4546860" y="0"/>
                </a:lnTo>
                <a:lnTo>
                  <a:pt x="4546860" y="4455923"/>
                </a:lnTo>
                <a:lnTo>
                  <a:pt x="0" y="44559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67467" y="2622006"/>
            <a:ext cx="16230600" cy="31623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Sınır Koyma Ned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ir?</a:t>
            </a: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Sınır koyma, çocuğun davranışlarını yönlendirmek ve güvenli bir çevre sağlamak amacıyla belirlenen kurallar ve sınırlarla ilgili bir süreçtir.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Örnekler: Yatma saati, yemek saatleri, ekran süresi.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338632" y="5583973"/>
            <a:ext cx="3610737" cy="4114800"/>
          </a:xfrm>
          <a:custGeom>
            <a:avLst/>
            <a:gdLst/>
            <a:ahLst/>
            <a:cxnLst/>
            <a:rect r="r" b="b" t="t" l="l"/>
            <a:pathLst>
              <a:path h="4114800" w="3610737">
                <a:moveTo>
                  <a:pt x="0" y="0"/>
                </a:moveTo>
                <a:lnTo>
                  <a:pt x="3610736" y="0"/>
                </a:lnTo>
                <a:lnTo>
                  <a:pt x="361073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681370" y="1795496"/>
            <a:ext cx="16571268" cy="42195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Sınır Koymanın Çocuğun Gelişimine Etkileri</a:t>
            </a: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Güvenlik: 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Çocukların kendilerini güvende hissetmeler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i, riskli davranışlardan kaçınmaları.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Kişisel Sorumluluk: 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Sınırlar sayesinde çocuklar kendi davranışlarının sonuçlarını öğrenir.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Öz Disiplin: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Düzenli sınırlar, öz disiplin geliştirmelerine yardımcı olur.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Sosyal Beceriler: 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Başkalarıyla sağlıklı ilişkiler kurmalarını teşvik eder.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37083" y="2090676"/>
            <a:ext cx="18050917" cy="47482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Etkili Sınır Koyma İlkeleri</a:t>
            </a: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Açıklık ve Tutarlılık: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Kuralların net ve tutarlı olması. (Örneğin, yatma saatinin her gün aynı olması)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Adil ve Uygun: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Çocuğun yaşına ve gelişim seviyesine uygun sınırlar koymak.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Pozitif Yönlendirme: 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Olumlu davranışları ödüllendirme, olumsuz davranışları düzeltme.</a:t>
            </a:r>
          </a:p>
          <a:p>
            <a:pPr algn="just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Örnek Olma: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Ebeveynlerin ve öğretmenlerin rol model olarak tutarlı davranış sergilemesi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6425390" y="6619722"/>
            <a:ext cx="5008877" cy="3380992"/>
          </a:xfrm>
          <a:custGeom>
            <a:avLst/>
            <a:gdLst/>
            <a:ahLst/>
            <a:cxnLst/>
            <a:rect r="r" b="b" t="t" l="l"/>
            <a:pathLst>
              <a:path h="3380992" w="5008877">
                <a:moveTo>
                  <a:pt x="0" y="0"/>
                </a:moveTo>
                <a:lnTo>
                  <a:pt x="5008877" y="0"/>
                </a:lnTo>
                <a:lnTo>
                  <a:pt x="5008877" y="3380992"/>
                </a:lnTo>
                <a:lnTo>
                  <a:pt x="0" y="33809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8072" y="1751219"/>
            <a:ext cx="18169928" cy="47482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Sınır Koymada Yaygın Hatalar ve Çözümleri</a:t>
            </a:r>
          </a:p>
          <a:p>
            <a:pPr algn="l">
              <a:lnSpc>
                <a:spcPts val="4200"/>
              </a:lnSpc>
            </a:pP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Çelişkil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i Kurallar: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Kurallar arasında çelişki olursa çocuk kafa karışıklığı yaşar. (Çözüm: Kuralların net ve sabit olması)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Aşırı Sertlik: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Fazla sert ve katı sınırlar çocuklarda olumsuz duygulara yol açabilir. (Çözüm: Sınırları dengeli bir şekilde uygulamak)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Kuralsızlık: </a:t>
            </a: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Kuralların eksik ya da düzensiz olması çocuklarda sınırların anlaşılmamasına neden olabilir. (Çözüm: Düzenli olarak sınırları gözden geçirmek)</a:t>
            </a:r>
          </a:p>
          <a:p>
            <a:pPr algn="l">
              <a:lnSpc>
                <a:spcPts val="4200"/>
              </a:lnSpc>
            </a:pPr>
          </a:p>
        </p:txBody>
      </p:sp>
      <p:sp>
        <p:nvSpPr>
          <p:cNvPr name="Freeform 4" id="4"/>
          <p:cNvSpPr/>
          <p:nvPr/>
        </p:nvSpPr>
        <p:spPr>
          <a:xfrm flipH="false" flipV="false" rot="0">
            <a:off x="1648206" y="6042745"/>
            <a:ext cx="3353562" cy="4114800"/>
          </a:xfrm>
          <a:custGeom>
            <a:avLst/>
            <a:gdLst/>
            <a:ahLst/>
            <a:cxnLst/>
            <a:rect r="r" b="b" t="t" l="l"/>
            <a:pathLst>
              <a:path h="4114800" w="3353562">
                <a:moveTo>
                  <a:pt x="0" y="0"/>
                </a:moveTo>
                <a:lnTo>
                  <a:pt x="3353562" y="0"/>
                </a:lnTo>
                <a:lnTo>
                  <a:pt x="33535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3173514" y="6304816"/>
            <a:ext cx="2528354" cy="3852729"/>
          </a:xfrm>
          <a:custGeom>
            <a:avLst/>
            <a:gdLst/>
            <a:ahLst/>
            <a:cxnLst/>
            <a:rect r="r" b="b" t="t" l="l"/>
            <a:pathLst>
              <a:path h="3852729" w="2528354">
                <a:moveTo>
                  <a:pt x="0" y="0"/>
                </a:moveTo>
                <a:lnTo>
                  <a:pt x="2528353" y="0"/>
                </a:lnTo>
                <a:lnTo>
                  <a:pt x="2528353" y="3852729"/>
                </a:lnTo>
                <a:lnTo>
                  <a:pt x="0" y="38527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6515657" y="6730377"/>
            <a:ext cx="5143967" cy="3427168"/>
          </a:xfrm>
          <a:custGeom>
            <a:avLst/>
            <a:gdLst/>
            <a:ahLst/>
            <a:cxnLst/>
            <a:rect r="r" b="b" t="t" l="l"/>
            <a:pathLst>
              <a:path h="3427168" w="5143967">
                <a:moveTo>
                  <a:pt x="0" y="0"/>
                </a:moveTo>
                <a:lnTo>
                  <a:pt x="5143967" y="0"/>
                </a:lnTo>
                <a:lnTo>
                  <a:pt x="5143967" y="3427168"/>
                </a:lnTo>
                <a:lnTo>
                  <a:pt x="0" y="3427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280421" y="1574118"/>
            <a:ext cx="18007579" cy="89773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Sınır Koyma Teknikleri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1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. Net ve Açık Kurallar Belirleme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Çocuklara neyin kabul edilebilir, neyin kabul edilemez olduğunu açık bir şekilde belirtin.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Kuralları basit ve anlaşılır bir dille ifade edin. Örneğin, "Oyun saatinde televizyon izlemeyeceğiz," gibi doğrudan ifadeler kullanın.</a:t>
            </a:r>
          </a:p>
          <a:p>
            <a:pPr algn="l">
              <a:lnSpc>
                <a:spcPts val="4200"/>
              </a:lnSpc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2. Tutarlılık Sağlama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Kuralların ve sonuçların her zaman aynı şekilde uygulanması.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Kuralları her zaman aynı şekilde uygulayarak çocuğun beklentilerini netleştirin. Örneğin, yatma saatini her gün aynı saatte uygulayın.</a:t>
            </a:r>
          </a:p>
          <a:p>
            <a:pPr algn="l">
              <a:lnSpc>
                <a:spcPts val="4200"/>
              </a:lnSpc>
            </a:pP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3. Pozitif Pekiştirme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İstenilen davranışları ödüllendirerek teşvik etme.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Çocuk kurallara uyduğunda övgü veya küçük ödüller verin. Örneğin, "Odayı topladığın için çok teşekkür ederim, bugün ekstra bir öykü dinleyebilirsin."</a:t>
            </a: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0" y="1219895"/>
            <a:ext cx="18288000" cy="7391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4. 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Açıklayıcı ve Empatik İletişim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Kuralları ve nedenlerini çocuklara anlayabilecekleri şekilde anlatmak.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Kuralların arkasındaki mantığı açıklayın ve çocuğun duygularını dinleyin. Örneğin, "Oyuncaklarını toplaman gerekiyor çünkü birlikte yemek yapacağız ve eşyaların karışmasını istemiyorum," şeklinde açıklamalar yapın.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5. 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Alternatifler Sunma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Çocuğa seçenekler vererek karar verme yetkisini artırmak.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Çocuğa iki veya daha fazla uygun seçenek sunarak seçim yapmalarını sağlayın. Örneğin, "Kalkıp dişlerini fırçalayalım mı yoksa önce kitap mı okuyacağız?"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6. 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Doğrudan ve Net Yönlendirme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Belirli bir davranışa yönelik net talimatlar verme.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Çocuğa ne yapmasını istediğinizi açıkça belirtin. Örneğin, "Lütfen odanı 10 dakika içinde topla," gibi.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21208" y="0"/>
            <a:ext cx="4480560" cy="1401318"/>
          </a:xfrm>
          <a:custGeom>
            <a:avLst/>
            <a:gdLst/>
            <a:ahLst/>
            <a:cxnLst/>
            <a:rect r="r" b="b" t="t" l="l"/>
            <a:pathLst>
              <a:path h="1401318" w="4480560">
                <a:moveTo>
                  <a:pt x="0" y="0"/>
                </a:moveTo>
                <a:lnTo>
                  <a:pt x="4480560" y="0"/>
                </a:lnTo>
                <a:lnTo>
                  <a:pt x="4480560" y="1401318"/>
                </a:lnTo>
                <a:lnTo>
                  <a:pt x="0" y="14013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0" y="1943086"/>
            <a:ext cx="18288000" cy="68627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7.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Sonuçlar ve Doğal Sonuçlar Kullanma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Kurallara uyulmaması durumunda doğal sonuçların yaşanmasını sağlama.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Eğer çocuk kurallara uymazsa doğal sonuçların gerçekleşmesini bekleyin. Örneğin, odasını toplamazsa oyuncaklarına bir süre dokunmasına izin vermeyin.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8.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Sakin ve İstikrarlı Davranış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Çocukla iletişim kurarken sakin ve istikrarlı bir yaklaşım benimsemek.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Çocuğun davranışlarına tepki verirken sakin ve tutarlı olun. Öfke veya hayal kırıklığı yerine net ve sabırlı bir dil kullanın.</a:t>
            </a:r>
          </a:p>
          <a:p>
            <a:pPr algn="l">
              <a:lnSpc>
                <a:spcPts val="4200"/>
              </a:lnSpc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9.</a:t>
            </a:r>
            <a:r>
              <a:rPr lang="en-US" sz="3000" u="sng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 Zaman Aşımı (Time-Out)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Tanım: Çocuğun davranışını yeniden değerlendirmesi için kısa bir süre yalnız kalması.</a:t>
            </a:r>
          </a:p>
          <a:p>
            <a:pPr algn="l" marL="647701" indent="-323850" lvl="1">
              <a:lnSpc>
                <a:spcPts val="4200"/>
              </a:lnSpc>
              <a:buFont typeface="Arial"/>
              <a:buChar char="•"/>
            </a:pPr>
            <a:r>
              <a:rPr lang="en-US" sz="3000">
                <a:solidFill>
                  <a:srgbClr val="000000"/>
                </a:solidFill>
                <a:latin typeface="Abril Fatface"/>
                <a:ea typeface="Abril Fatface"/>
                <a:cs typeface="Abril Fatface"/>
                <a:sym typeface="Abril Fatface"/>
              </a:rPr>
              <a:t>Nasıl Yapılır: Kurallara uyulmadığında çocuğu kısa bir süre sakin bir köşeye gönderin. Bu süre kısa olmalı ve çocuk yalnız kalmamalıdır; sadece dikkatini toplamasına yardımcı olur.</a:t>
            </a:r>
          </a:p>
          <a:p>
            <a:pPr algn="l">
              <a:lnSpc>
                <a:spcPts val="4200"/>
              </a:lnSpc>
            </a:p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DAGQb2-U05M</dc:identifier>
  <dcterms:modified xsi:type="dcterms:W3CDTF">2011-08-01T06:04:30Z</dcterms:modified>
  <cp:revision>1</cp:revision>
  <dc:title>Sınır Koyma Veli Semineri</dc:title>
</cp:coreProperties>
</file>